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7_EFC5A77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1_B384964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05_A08D79D7.xml" ContentType="application/vnd.ms-powerpoint.comments+xml"/>
  <Override PartName="/ppt/notesSlides/notesSlide18.xml" ContentType="application/vnd.openxmlformats-officedocument.presentationml.notesSlide+xml"/>
  <Override PartName="/ppt/comments/modernComment_109_C743A12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1F_5A22CF19.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2A_7FFB1220.xml" ContentType="application/vnd.ms-powerpoint.comments+xml"/>
  <Override PartName="/ppt/notesSlides/notesSlide28.xml" ContentType="application/vnd.openxmlformats-officedocument.presentationml.notesSlide+xml"/>
  <Override PartName="/ppt/comments/modernComment_10B_4EFD2D7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8" r:id="rId3"/>
    <p:sldId id="264" r:id="rId4"/>
    <p:sldId id="294" r:id="rId5"/>
    <p:sldId id="295" r:id="rId6"/>
    <p:sldId id="299" r:id="rId7"/>
    <p:sldId id="257" r:id="rId8"/>
    <p:sldId id="272" r:id="rId9"/>
    <p:sldId id="281" r:id="rId10"/>
    <p:sldId id="273" r:id="rId11"/>
    <p:sldId id="282" r:id="rId12"/>
    <p:sldId id="283" r:id="rId13"/>
    <p:sldId id="259" r:id="rId14"/>
    <p:sldId id="274" r:id="rId15"/>
    <p:sldId id="280" r:id="rId16"/>
    <p:sldId id="284" r:id="rId17"/>
    <p:sldId id="285" r:id="rId18"/>
    <p:sldId id="291" r:id="rId19"/>
    <p:sldId id="279" r:id="rId20"/>
    <p:sldId id="263" r:id="rId21"/>
    <p:sldId id="261" r:id="rId22"/>
    <p:sldId id="292" r:id="rId23"/>
    <p:sldId id="265" r:id="rId24"/>
    <p:sldId id="275" r:id="rId25"/>
    <p:sldId id="268" r:id="rId26"/>
    <p:sldId id="276" r:id="rId27"/>
    <p:sldId id="293" r:id="rId28"/>
    <p:sldId id="269" r:id="rId29"/>
    <p:sldId id="270" r:id="rId30"/>
    <p:sldId id="271" r:id="rId31"/>
    <p:sldId id="277" r:id="rId32"/>
    <p:sldId id="287" r:id="rId33"/>
    <p:sldId id="297" r:id="rId34"/>
    <p:sldId id="298" r:id="rId35"/>
    <p:sldId id="300" r:id="rId36"/>
    <p:sldId id="262" r:id="rId37"/>
    <p:sldId id="266" r:id="rId38"/>
    <p:sldId id="267"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500000-B052-9DF4-42B0-7453B2E6B5EA}" name="Yves Greatti" initials="YG" userId="S::ygreatt1@jh.edu::f54b2e1a-1098-4ad9-ae16-3bb75a76a3d7" providerId="AD"/>
  <p188:author id="{17118649-F7F6-F16E-D405-0F655DDB0126}" name="Reem Abu-Shamma" initials="RA" userId="S::rabusha2@jh.edu::031b3588-5fef-4455-959f-ed3702fcb1c5" providerId="AD"/>
  <p188:author id="{9975C469-EDF7-F6FE-CCA4-2E31775D3851}" name="Lingzhu Shen" initials="LS" userId="S::lshen26@jh.edu::a4472f08-57de-4c7e-b277-139036ded2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43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3734C-A7DA-105D-4C95-682DC86E6CB3}" v="3" dt="2023-04-25T03:54:11.493"/>
    <p1510:client id="{2AB1D057-DF1E-9187-09EE-043E8426F61E}" v="29" dt="2023-04-26T00:58:46.505"/>
    <p1510:client id="{3A1393BA-B143-ACF9-E7F7-ECE1278E4512}" v="39" dt="2023-04-25T19:55:21.598"/>
    <p1510:client id="{44620C1B-4BE1-DBBE-6704-D7738CA7BE3A}" v="31" dt="2023-04-26T16:25:28.241"/>
    <p1510:client id="{5DC02EAC-A247-6B9F-02AE-74E38F813D24}" v="28" dt="2023-04-26T18:15:54.023"/>
    <p1510:client id="{6802E20C-7686-58EE-B98C-A325EE7D6ED9}" v="608" dt="2023-04-24T14:41:33.041"/>
    <p1510:client id="{7291D338-EE55-686E-9F35-8173C526B128}" v="417" dt="2023-04-23T18:48:41.179"/>
    <p1510:client id="{7F74FFC0-5196-743E-571F-7DBD3B8F515E}" v="530" dt="2023-04-23T21:42:02.702"/>
    <p1510:client id="{7FCA5152-42B7-B2A7-820E-E1B0B74229DE}" v="94" dt="2023-04-25T00:58:20.415"/>
    <p1510:client id="{935570C0-4C9F-2A9D-8721-16BCEEB4D966}" v="604" dt="2023-04-23T20:57:49.207"/>
    <p1510:client id="{93D574F2-5888-10DC-E721-4F7B0C215DD4}" v="71" dt="2023-04-25T21:10:50.579"/>
    <p1510:client id="{A53C639D-23D0-E531-E160-40FC299309CC}" v="273" dt="2023-04-26T12:53:15.365"/>
    <p1510:client id="{B8FD2130-8877-08B9-2397-5B73E7EBDA6D}" v="7" dt="2023-04-26T08:37:12.610"/>
    <p1510:client id="{BAE1CFCE-3DF7-8B1F-606C-C977C871FFE9}" v="49" dt="2023-04-26T08:29:52.143"/>
    <p1510:client id="{BF5B8CCB-0BEF-A066-908C-7FA1870ECFF7}" v="1057" dt="2023-04-26T02:04:05.561"/>
    <p1510:client id="{CFABB542-A3AD-02B8-3B6B-54F9CB0169C0}" v="2" dt="2023-04-26T19:35:38.370"/>
    <p1510:client id="{D8E68933-826A-F0F8-9C19-4D449FB21561}" v="1220" dt="2023-04-26T16:42:54.936"/>
    <p1510:client id="{E5C9A370-1EA9-FC6C-DA02-986E99BA1066}" v="47" dt="2023-04-26T00:33:51.622"/>
    <p1510:client id="{E5F14360-1B5F-24BB-B3F1-A3F3B9B2C28A}" v="1433" dt="2023-04-25T19:18:58.103"/>
    <p1510:client id="{F08D27D8-FB47-484C-B7A5-78122AB512B2}" v="70" dt="2023-04-25T15:42:14.553"/>
    <p1510:client id="{F0C3B67E-8927-C708-051B-378F5D6B9C8A}" v="26" dt="2023-04-24T21:48:02.735"/>
    <p1510:client id="{F5AFC0FA-EBA7-44AC-08E1-391E22E424A8}" v="379" dt="2023-04-25T01:19:24.525"/>
    <p1510:client id="{F81BF5A7-5E92-0E44-8F88-E151C38AEA00}" v="24" dt="2023-04-26T15:17:08.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5_A08D79D7.xml><?xml version="1.0" encoding="utf-8"?>
<p188:cmLst xmlns:a="http://schemas.openxmlformats.org/drawingml/2006/main" xmlns:r="http://schemas.openxmlformats.org/officeDocument/2006/relationships" xmlns:p188="http://schemas.microsoft.com/office/powerpoint/2018/8/main">
  <p188:cm id="{5AD25907-171A-4C85-AEC2-1238AC26FF5A}" authorId="{17118649-F7F6-F16E-D405-0F655DDB0126}" status="resolved" created="2023-04-26T00:40:27.126" complete="100000">
    <ac:txMkLst xmlns:ac="http://schemas.microsoft.com/office/drawing/2013/main/command">
      <pc:docMk xmlns:pc="http://schemas.microsoft.com/office/powerpoint/2013/main/command"/>
      <pc:sldMk xmlns:pc="http://schemas.microsoft.com/office/powerpoint/2013/main/command" cId="2693626327" sldId="261"/>
      <ac:spMk id="7" creationId="{25A10E17-8F8C-BFCC-5FA9-D5ADCB7F9796}"/>
      <ac:txMk cp="0">
        <ac:context len="1" hash="13"/>
      </ac:txMk>
    </ac:txMkLst>
    <p188:pos x="3185297" y="1421027"/>
    <p188:txBody>
      <a:bodyPr/>
      <a:lstStyle/>
      <a:p>
        <a:r>
          <a:rPr lang="en-US"/>
          <a:t>in the interest of minimizing the amount of text on slides maybe we can move this to the speaker notes and just say it</a:t>
        </a:r>
      </a:p>
    </p188:txBody>
  </p188:cm>
</p188:cmLst>
</file>

<file path=ppt/comments/modernComment_109_C743A12A.xml><?xml version="1.0" encoding="utf-8"?>
<p188:cmLst xmlns:a="http://schemas.openxmlformats.org/drawingml/2006/main" xmlns:r="http://schemas.openxmlformats.org/officeDocument/2006/relationships" xmlns:p188="http://schemas.microsoft.com/office/powerpoint/2018/8/main">
  <p188:cm id="{81599953-9A2A-4F8A-B6B3-652F5310DBB8}" authorId="{17118649-F7F6-F16E-D405-0F655DDB0126}" status="resolved" created="2023-04-26T00:41:09.471" complete="100000">
    <ac:txMkLst xmlns:ac="http://schemas.microsoft.com/office/drawing/2013/main/command">
      <pc:docMk xmlns:pc="http://schemas.microsoft.com/office/powerpoint/2013/main/command"/>
      <pc:sldMk xmlns:pc="http://schemas.microsoft.com/office/powerpoint/2013/main/command" cId="3343098154" sldId="265"/>
      <ac:spMk id="6" creationId="{EDB7F9C9-FBE9-15EA-F5E4-2BDAE978DCC7}"/>
      <ac:txMk cp="0">
        <ac:context len="1" hash="13"/>
      </ac:txMk>
    </ac:txMkLst>
    <p188:pos x="2066324" y="1304324"/>
    <p188:replyLst>
      <p188:reply id="{76A3DD77-D48C-40BB-A7A0-2C803C9AAE15}" authorId="{67500000-B052-9DF4-42B0-7453B2E6B5EA}" created="2023-04-26T00:57:32.097">
        <p188:txBody>
          <a:bodyPr/>
          <a:lstStyle/>
          <a:p>
            <a:r>
              <a:rPr lang="en-US"/>
              <a:t>[@Reem Abu-Shamma] there is no text here beside the title.</a:t>
            </a:r>
          </a:p>
        </p188:txBody>
      </p188:reply>
    </p188:replyLst>
    <p188:txBody>
      <a:bodyPr/>
      <a:lstStyle/>
      <a:p>
        <a:r>
          <a:rPr lang="en-US"/>
          <a:t>similar to slide 21</a:t>
        </a:r>
      </a:p>
    </p188:txBody>
  </p188:cm>
  <p188:cm id="{171FA511-F704-4B12-8B80-C9F9A4FC4CD5}" authorId="{17118649-F7F6-F16E-D405-0F655DDB0126}" status="resolved" created="2023-04-26T00:56:27.134" complete="100000">
    <ac:txMkLst xmlns:ac="http://schemas.microsoft.com/office/drawing/2013/main/command">
      <pc:docMk xmlns:pc="http://schemas.microsoft.com/office/powerpoint/2013/main/command"/>
      <pc:sldMk xmlns:pc="http://schemas.microsoft.com/office/powerpoint/2013/main/command" cId="3343098154" sldId="265"/>
      <ac:spMk id="2" creationId="{84858B37-6723-AC03-48A6-B61ED268BB72}"/>
      <ac:txMk cp="0" len="39">
        <ac:context len="40" hash="946716514"/>
      </ac:txMk>
    </ac:txMkLst>
    <p188:pos x="3768810" y="803189"/>
    <p188:replyLst>
      <p188:reply id="{85A7A8D4-01FD-4E6A-B1DC-74ACC7C7588F}" authorId="{67500000-B052-9DF4-42B0-7453B2E6B5EA}" created="2023-04-26T00:57:01.878">
        <p188:txBody>
          <a:bodyPr/>
          <a:lstStyle/>
          <a:p>
            <a:r>
              <a:rPr lang="en-US"/>
              <a:t>[@Reem Abu-Shamma] this is absolute value. + or - is another graph more complex.</a:t>
            </a:r>
          </a:p>
        </p188:txBody>
      </p188:reply>
    </p188:replyLst>
    <p188:txBody>
      <a:bodyPr/>
      <a:lstStyle/>
      <a:p>
        <a:r>
          <a:rPr lang="en-US"/>
          <a:t>contribution can be both + or -, what do you think?</a:t>
        </a:r>
      </a:p>
    </p188:txBody>
  </p188:cm>
</p188:cmLst>
</file>

<file path=ppt/comments/modernComment_10B_4EFD2D7F.xml><?xml version="1.0" encoding="utf-8"?>
<p188:cmLst xmlns:a="http://schemas.openxmlformats.org/drawingml/2006/main" xmlns:r="http://schemas.openxmlformats.org/officeDocument/2006/relationships" xmlns:p188="http://schemas.microsoft.com/office/powerpoint/2018/8/main">
  <p188:cm id="{7E1A1559-A723-4F2C-9D76-58F7E2BB0235}" authorId="{17118649-F7F6-F16E-D405-0F655DDB0126}" created="2023-04-26T00:44:06.491">
    <ac:deMkLst xmlns:ac="http://schemas.microsoft.com/office/drawing/2013/main/command">
      <pc:docMk xmlns:pc="http://schemas.microsoft.com/office/powerpoint/2013/main/command"/>
      <pc:sldMk xmlns:pc="http://schemas.microsoft.com/office/powerpoint/2013/main/command" cId="1325215103" sldId="267"/>
      <ac:picMk id="4" creationId="{8BA4C67C-6915-4EB3-F667-6B3DA85ABA7B}"/>
    </ac:deMkLst>
    <p188:txBody>
      <a:bodyPr/>
      <a:lstStyle/>
      <a:p>
        <a:r>
          <a:rPr lang="en-US"/>
          <a:t>Was thinking of including this on slide 23 instead of keeping it as an extra  figure.  I think it's cool data to present</a:t>
        </a:r>
      </a:p>
    </p188:txBody>
  </p188:cm>
</p188:cmLst>
</file>

<file path=ppt/comments/modernComment_111_B3849646.xml><?xml version="1.0" encoding="utf-8"?>
<p188:cmLst xmlns:a="http://schemas.openxmlformats.org/drawingml/2006/main" xmlns:r="http://schemas.openxmlformats.org/officeDocument/2006/relationships" xmlns:p188="http://schemas.microsoft.com/office/powerpoint/2018/8/main">
  <p188:cm id="{690AA1CE-B08D-4F13-A1D5-0682F2567B7B}" authorId="{17118649-F7F6-F16E-D405-0F655DDB0126}" status="resolved" created="2023-04-26T00:31:50.113" complete="100000">
    <ac:txMkLst xmlns:ac="http://schemas.microsoft.com/office/drawing/2013/main/command">
      <pc:docMk xmlns:pc="http://schemas.microsoft.com/office/powerpoint/2013/main/command"/>
      <pc:sldMk xmlns:pc="http://schemas.microsoft.com/office/powerpoint/2013/main/command" cId="3011810886" sldId="273"/>
      <ac:spMk id="3" creationId="{4A8E9554-4375-4828-19C2-F5CE8E3702FC}"/>
      <ac:txMk cp="42">
        <ac:context len="348" hash="3413395188"/>
      </ac:txMk>
    </ac:txMkLst>
    <p188:pos x="1304324" y="2004540"/>
    <p188:replyLst>
      <p188:reply id="{713BB1D0-8157-4912-8FB0-3D7D17A5E8CB}" authorId="{67500000-B052-9DF4-42B0-7453B2E6B5EA}" created="2023-04-26T00:55:10.016">
        <p188:txBody>
          <a:bodyPr/>
          <a:lstStyle/>
          <a:p>
            <a:r>
              <a:rPr lang="en-US"/>
              <a:t>[@Reem Abu-Shamma] yes they are in GSE161529</a:t>
            </a:r>
          </a:p>
        </p188:txBody>
      </p188:reply>
    </p188:replyLst>
    <p188:txBody>
      <a:bodyPr/>
      <a:lstStyle/>
      <a:p>
        <a:r>
          <a:rPr lang="en-US"/>
          <a:t>weren't there normal cells in this study too (normal patients or just normal/WT cells from BRCA patients?)</a:t>
        </a:r>
      </a:p>
    </p188:txBody>
  </p188:cm>
</p188:cmLst>
</file>

<file path=ppt/comments/modernComment_11F_5A22CF19.xml><?xml version="1.0" encoding="utf-8"?>
<p188:cmLst xmlns:a="http://schemas.openxmlformats.org/drawingml/2006/main" xmlns:r="http://schemas.openxmlformats.org/officeDocument/2006/relationships" xmlns:p188="http://schemas.microsoft.com/office/powerpoint/2018/8/main">
  <p188:cm id="{C8188C05-EA33-4363-9003-CB52068DBE81}" authorId="{9975C469-EDF7-F6FE-CCA4-2E31775D3851}" status="resolved" created="2023-04-26T01:05:55.236" complete="100000">
    <ac:txMkLst xmlns:ac="http://schemas.microsoft.com/office/drawing/2013/main/command">
      <pc:docMk xmlns:pc="http://schemas.microsoft.com/office/powerpoint/2013/main/command"/>
      <pc:sldMk xmlns:pc="http://schemas.microsoft.com/office/powerpoint/2013/main/command" cId="1512230681" sldId="287"/>
      <ac:spMk id="3" creationId="{D1DE20B9-119B-82ED-5421-CBC83F37F370}"/>
      <ac:txMk cp="11" len="392">
        <ac:context len="406" hash="1172311555"/>
      </ac:txMk>
    </ac:txMkLst>
    <p188:pos x="2684584" y="3352800"/>
    <p188:txBody>
      <a:bodyPr/>
      <a:lstStyle/>
      <a:p>
        <a:r>
          <a:rPr lang="en-US"/>
          <a:t>This slide seems to lack a title</a:t>
        </a:r>
      </a:p>
    </p188:txBody>
  </p188:cm>
</p188:cmLst>
</file>

<file path=ppt/comments/modernComment_127_EFC5A774.xml><?xml version="1.0" encoding="utf-8"?>
<p188:cmLst xmlns:a="http://schemas.openxmlformats.org/drawingml/2006/main" xmlns:r="http://schemas.openxmlformats.org/officeDocument/2006/relationships" xmlns:p188="http://schemas.microsoft.com/office/powerpoint/2018/8/main">
  <p188:cm id="{C0F7AC82-A24F-4734-A4FA-AA4356F66141}" authorId="{17118649-F7F6-F16E-D405-0F655DDB0126}" status="resolved" created="2023-04-26T00:45:54.962" complete="100000">
    <ac:txMkLst xmlns:ac="http://schemas.microsoft.com/office/drawing/2013/main/command">
      <pc:docMk xmlns:pc="http://schemas.microsoft.com/office/powerpoint/2013/main/command"/>
      <pc:sldMk xmlns:pc="http://schemas.microsoft.com/office/powerpoint/2013/main/command" cId="4022708084" sldId="295"/>
      <ac:spMk id="2" creationId="{6344EECF-CA64-7BF3-CC17-0D339BFE271B}"/>
      <ac:txMk cp="0" len="49">
        <ac:context len="64" hash="1025100248"/>
      </ac:txMk>
    </ac:txMkLst>
    <p188:pos x="3027405" y="1695621"/>
    <p188:replyLst>
      <p188:reply id="{9B37E967-D366-42D5-9285-69663DC63572}" authorId="{9975C469-EDF7-F6FE-CCA4-2E31775D3851}" created="2023-04-26T00:57:37.604">
        <p188:txBody>
          <a:bodyPr/>
          <a:lstStyle/>
          <a:p>
            <a:r>
              <a:rPr lang="en-US"/>
              <a:t>Ok, how about this one</a:t>
            </a:r>
          </a:p>
        </p188:txBody>
      </p188:reply>
    </p188:replyLst>
    <p188:txBody>
      <a:bodyPr/>
      <a:lstStyle/>
      <a:p>
        <a:r>
          <a:rPr lang="en-US"/>
          <a:t>There's 2 sides to the story of role of immune cancer in breast cancer. We should explain both</a:t>
        </a:r>
      </a:p>
    </p188:txBody>
  </p188:cm>
</p188:cmLst>
</file>

<file path=ppt/comments/modernComment_12A_7FFB1220.xml><?xml version="1.0" encoding="utf-8"?>
<p188:cmLst xmlns:a="http://schemas.openxmlformats.org/drawingml/2006/main" xmlns:r="http://schemas.openxmlformats.org/officeDocument/2006/relationships" xmlns:p188="http://schemas.microsoft.com/office/powerpoint/2018/8/main">
  <p188:cm id="{5F23C3CE-E0E9-4820-B6D2-685D969783D9}" authorId="{17118649-F7F6-F16E-D405-0F655DDB0126}" status="resolved" created="2023-04-26T15:38:32.075" complete="100000">
    <ac:txMkLst xmlns:ac="http://schemas.microsoft.com/office/drawing/2013/main/command">
      <pc:docMk xmlns:pc="http://schemas.microsoft.com/office/powerpoint/2013/main/command"/>
      <pc:sldMk xmlns:pc="http://schemas.microsoft.com/office/powerpoint/2013/main/command" cId="2147160608" sldId="298"/>
      <ac:spMk id="2" creationId="{2084C2E0-2461-DB20-7764-6D86F3E0C4F7}"/>
      <ac:txMk cp="506" len="9">
        <ac:context len="769" hash="1145629866"/>
      </ac:txMk>
    </ac:txMkLst>
    <p188:pos x="1122218" y="2944090"/>
    <p188:txBody>
      <a:bodyPr/>
      <a:lstStyle/>
      <a:p>
        <a:r>
          <a:rPr lang="en-US"/>
          <a:t>[@Lingzhu Shen] Reminder to add your take home message</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EDC06-4EB1-4CAD-B533-F737BFFD900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69E9DF-0703-489A-ADC5-79CF002EF20A}">
      <dgm:prSet/>
      <dgm:spPr/>
      <dgm:t>
        <a:bodyPr/>
        <a:lstStyle/>
        <a:p>
          <a:pPr>
            <a:lnSpc>
              <a:spcPct val="100000"/>
            </a:lnSpc>
          </a:pPr>
          <a:r>
            <a:rPr lang="en-US"/>
            <a:t>Kaplan-Meir estimators were fitted by sorting the cell proportions in ascending order and dividing patients into high and low cell type proportions using the median</a:t>
          </a:r>
        </a:p>
      </dgm:t>
    </dgm:pt>
    <dgm:pt modelId="{577EBBE1-7F72-4018-A1E2-047F4BA7D8D9}" type="parTrans" cxnId="{61D882B2-9C8D-40FD-9B06-C303C3418723}">
      <dgm:prSet/>
      <dgm:spPr/>
      <dgm:t>
        <a:bodyPr/>
        <a:lstStyle/>
        <a:p>
          <a:endParaRPr lang="en-US"/>
        </a:p>
      </dgm:t>
    </dgm:pt>
    <dgm:pt modelId="{C684D6C8-BDC7-481F-A829-E549390282D9}" type="sibTrans" cxnId="{61D882B2-9C8D-40FD-9B06-C303C3418723}">
      <dgm:prSet/>
      <dgm:spPr/>
      <dgm:t>
        <a:bodyPr/>
        <a:lstStyle/>
        <a:p>
          <a:endParaRPr lang="en-US"/>
        </a:p>
      </dgm:t>
    </dgm:pt>
    <dgm:pt modelId="{18779716-FBDE-4063-A3A0-960C5A0E1DC7}">
      <dgm:prSet/>
      <dgm:spPr/>
      <dgm:t>
        <a:bodyPr/>
        <a:lstStyle/>
        <a:p>
          <a:pPr>
            <a:lnSpc>
              <a:spcPct val="100000"/>
            </a:lnSpc>
          </a:pPr>
          <a:r>
            <a:rPr lang="en-US"/>
            <a:t>Hazard ratios, p-values and confidence intervals were obtained with semi-parametric COX models (valid when assumptions of proportionalities are not satisfied)</a:t>
          </a:r>
        </a:p>
      </dgm:t>
    </dgm:pt>
    <dgm:pt modelId="{19652BD7-FD8E-47AB-9C19-3A636D2E9963}" type="parTrans" cxnId="{62435690-5ADD-4E15-8CE5-0D0D6497D288}">
      <dgm:prSet/>
      <dgm:spPr/>
      <dgm:t>
        <a:bodyPr/>
        <a:lstStyle/>
        <a:p>
          <a:endParaRPr lang="en-US"/>
        </a:p>
      </dgm:t>
    </dgm:pt>
    <dgm:pt modelId="{5B5D83A2-6BBA-4DC1-9C42-767A0C9AE966}" type="sibTrans" cxnId="{62435690-5ADD-4E15-8CE5-0D0D6497D288}">
      <dgm:prSet/>
      <dgm:spPr/>
      <dgm:t>
        <a:bodyPr/>
        <a:lstStyle/>
        <a:p>
          <a:endParaRPr lang="en-US"/>
        </a:p>
      </dgm:t>
    </dgm:pt>
    <dgm:pt modelId="{6E23900A-2B51-4095-9317-E9A46EB78BA1}" type="pres">
      <dgm:prSet presAssocID="{60DEDC06-4EB1-4CAD-B533-F737BFFD900D}" presName="root" presStyleCnt="0">
        <dgm:presLayoutVars>
          <dgm:dir/>
          <dgm:resizeHandles val="exact"/>
        </dgm:presLayoutVars>
      </dgm:prSet>
      <dgm:spPr/>
    </dgm:pt>
    <dgm:pt modelId="{36A4E459-301F-40AC-8478-F0A164CD1C7E}" type="pres">
      <dgm:prSet presAssocID="{A669E9DF-0703-489A-ADC5-79CF002EF20A}" presName="compNode" presStyleCnt="0"/>
      <dgm:spPr/>
    </dgm:pt>
    <dgm:pt modelId="{E3E77DB6-B92F-402F-AC10-D5D8F36076BD}" type="pres">
      <dgm:prSet presAssocID="{A669E9DF-0703-489A-ADC5-79CF002EF20A}" presName="bgRect" presStyleLbl="bgShp" presStyleIdx="0" presStyleCnt="2"/>
      <dgm:spPr/>
    </dgm:pt>
    <dgm:pt modelId="{A3485305-BB08-404D-AD48-50E8545A2EE3}" type="pres">
      <dgm:prSet presAssocID="{A669E9DF-0703-489A-ADC5-79CF002EF2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A466E107-8C85-4D90-8A49-559547A72799}" type="pres">
      <dgm:prSet presAssocID="{A669E9DF-0703-489A-ADC5-79CF002EF20A}" presName="spaceRect" presStyleCnt="0"/>
      <dgm:spPr/>
    </dgm:pt>
    <dgm:pt modelId="{5C15A8DD-839D-4CCF-83E4-E92E08215649}" type="pres">
      <dgm:prSet presAssocID="{A669E9DF-0703-489A-ADC5-79CF002EF20A}" presName="parTx" presStyleLbl="revTx" presStyleIdx="0" presStyleCnt="2">
        <dgm:presLayoutVars>
          <dgm:chMax val="0"/>
          <dgm:chPref val="0"/>
        </dgm:presLayoutVars>
      </dgm:prSet>
      <dgm:spPr/>
    </dgm:pt>
    <dgm:pt modelId="{89945F18-07E1-4099-8458-9D4B3614E049}" type="pres">
      <dgm:prSet presAssocID="{C684D6C8-BDC7-481F-A829-E549390282D9}" presName="sibTrans" presStyleCnt="0"/>
      <dgm:spPr/>
    </dgm:pt>
    <dgm:pt modelId="{A0847890-A147-4D1E-A57A-4C596CF8FFEF}" type="pres">
      <dgm:prSet presAssocID="{18779716-FBDE-4063-A3A0-960C5A0E1DC7}" presName="compNode" presStyleCnt="0"/>
      <dgm:spPr/>
    </dgm:pt>
    <dgm:pt modelId="{CD9A2AAE-5C20-4667-8EF1-843C1B9A7FAD}" type="pres">
      <dgm:prSet presAssocID="{18779716-FBDE-4063-A3A0-960C5A0E1DC7}" presName="bgRect" presStyleLbl="bgShp" presStyleIdx="1" presStyleCnt="2"/>
      <dgm:spPr/>
    </dgm:pt>
    <dgm:pt modelId="{22857398-3C90-4EF9-9905-3F7555474FB0}" type="pres">
      <dgm:prSet presAssocID="{18779716-FBDE-4063-A3A0-960C5A0E1D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073CCDB8-2DAB-4531-9F3D-54D8CB3C279F}" type="pres">
      <dgm:prSet presAssocID="{18779716-FBDE-4063-A3A0-960C5A0E1DC7}" presName="spaceRect" presStyleCnt="0"/>
      <dgm:spPr/>
    </dgm:pt>
    <dgm:pt modelId="{B1D3FCDF-0D75-4D5E-B231-2DA25DEAE3E4}" type="pres">
      <dgm:prSet presAssocID="{18779716-FBDE-4063-A3A0-960C5A0E1DC7}" presName="parTx" presStyleLbl="revTx" presStyleIdx="1" presStyleCnt="2">
        <dgm:presLayoutVars>
          <dgm:chMax val="0"/>
          <dgm:chPref val="0"/>
        </dgm:presLayoutVars>
      </dgm:prSet>
      <dgm:spPr/>
    </dgm:pt>
  </dgm:ptLst>
  <dgm:cxnLst>
    <dgm:cxn modelId="{4EBA9F3F-05CE-46AC-91E5-136848A54B37}" type="presOf" srcId="{A669E9DF-0703-489A-ADC5-79CF002EF20A}" destId="{5C15A8DD-839D-4CCF-83E4-E92E08215649}" srcOrd="0" destOrd="0" presId="urn:microsoft.com/office/officeart/2018/2/layout/IconVerticalSolidList"/>
    <dgm:cxn modelId="{D1F97D76-243C-42EE-9FAC-FCE4091B4A8A}" type="presOf" srcId="{60DEDC06-4EB1-4CAD-B533-F737BFFD900D}" destId="{6E23900A-2B51-4095-9317-E9A46EB78BA1}" srcOrd="0" destOrd="0" presId="urn:microsoft.com/office/officeart/2018/2/layout/IconVerticalSolidList"/>
    <dgm:cxn modelId="{62435690-5ADD-4E15-8CE5-0D0D6497D288}" srcId="{60DEDC06-4EB1-4CAD-B533-F737BFFD900D}" destId="{18779716-FBDE-4063-A3A0-960C5A0E1DC7}" srcOrd="1" destOrd="0" parTransId="{19652BD7-FD8E-47AB-9C19-3A636D2E9963}" sibTransId="{5B5D83A2-6BBA-4DC1-9C42-767A0C9AE966}"/>
    <dgm:cxn modelId="{2E6E949F-D941-4025-86F1-62B229F08B07}" type="presOf" srcId="{18779716-FBDE-4063-A3A0-960C5A0E1DC7}" destId="{B1D3FCDF-0D75-4D5E-B231-2DA25DEAE3E4}" srcOrd="0" destOrd="0" presId="urn:microsoft.com/office/officeart/2018/2/layout/IconVerticalSolidList"/>
    <dgm:cxn modelId="{61D882B2-9C8D-40FD-9B06-C303C3418723}" srcId="{60DEDC06-4EB1-4CAD-B533-F737BFFD900D}" destId="{A669E9DF-0703-489A-ADC5-79CF002EF20A}" srcOrd="0" destOrd="0" parTransId="{577EBBE1-7F72-4018-A1E2-047F4BA7D8D9}" sibTransId="{C684D6C8-BDC7-481F-A829-E549390282D9}"/>
    <dgm:cxn modelId="{DA85BF08-E7E0-46A8-9B6D-20B35AF57E17}" type="presParOf" srcId="{6E23900A-2B51-4095-9317-E9A46EB78BA1}" destId="{36A4E459-301F-40AC-8478-F0A164CD1C7E}" srcOrd="0" destOrd="0" presId="urn:microsoft.com/office/officeart/2018/2/layout/IconVerticalSolidList"/>
    <dgm:cxn modelId="{7D1F36EA-71A5-4680-86F1-C258E5CFE31C}" type="presParOf" srcId="{36A4E459-301F-40AC-8478-F0A164CD1C7E}" destId="{E3E77DB6-B92F-402F-AC10-D5D8F36076BD}" srcOrd="0" destOrd="0" presId="urn:microsoft.com/office/officeart/2018/2/layout/IconVerticalSolidList"/>
    <dgm:cxn modelId="{0DABCBD7-C0C3-433F-B48B-28191CC9B7B8}" type="presParOf" srcId="{36A4E459-301F-40AC-8478-F0A164CD1C7E}" destId="{A3485305-BB08-404D-AD48-50E8545A2EE3}" srcOrd="1" destOrd="0" presId="urn:microsoft.com/office/officeart/2018/2/layout/IconVerticalSolidList"/>
    <dgm:cxn modelId="{7AC22228-C51B-460E-B2F3-156C652CF765}" type="presParOf" srcId="{36A4E459-301F-40AC-8478-F0A164CD1C7E}" destId="{A466E107-8C85-4D90-8A49-559547A72799}" srcOrd="2" destOrd="0" presId="urn:microsoft.com/office/officeart/2018/2/layout/IconVerticalSolidList"/>
    <dgm:cxn modelId="{5F49EE99-43B3-4047-8CB6-75A1DCF95FC5}" type="presParOf" srcId="{36A4E459-301F-40AC-8478-F0A164CD1C7E}" destId="{5C15A8DD-839D-4CCF-83E4-E92E08215649}" srcOrd="3" destOrd="0" presId="urn:microsoft.com/office/officeart/2018/2/layout/IconVerticalSolidList"/>
    <dgm:cxn modelId="{3F1C0099-CE45-47B6-9161-9A1D2434994B}" type="presParOf" srcId="{6E23900A-2B51-4095-9317-E9A46EB78BA1}" destId="{89945F18-07E1-4099-8458-9D4B3614E049}" srcOrd="1" destOrd="0" presId="urn:microsoft.com/office/officeart/2018/2/layout/IconVerticalSolidList"/>
    <dgm:cxn modelId="{229C1BA5-AD8E-4E4F-B7BA-1E2B7727CFED}" type="presParOf" srcId="{6E23900A-2B51-4095-9317-E9A46EB78BA1}" destId="{A0847890-A147-4D1E-A57A-4C596CF8FFEF}" srcOrd="2" destOrd="0" presId="urn:microsoft.com/office/officeart/2018/2/layout/IconVerticalSolidList"/>
    <dgm:cxn modelId="{4DBC5FCB-34BE-4F1F-B721-ABAF1D31674C}" type="presParOf" srcId="{A0847890-A147-4D1E-A57A-4C596CF8FFEF}" destId="{CD9A2AAE-5C20-4667-8EF1-843C1B9A7FAD}" srcOrd="0" destOrd="0" presId="urn:microsoft.com/office/officeart/2018/2/layout/IconVerticalSolidList"/>
    <dgm:cxn modelId="{B39882CB-CEF9-4B21-A4DE-8926317464E4}" type="presParOf" srcId="{A0847890-A147-4D1E-A57A-4C596CF8FFEF}" destId="{22857398-3C90-4EF9-9905-3F7555474FB0}" srcOrd="1" destOrd="0" presId="urn:microsoft.com/office/officeart/2018/2/layout/IconVerticalSolidList"/>
    <dgm:cxn modelId="{6DF17844-0A7E-4091-9ECE-C7AAF19741CE}" type="presParOf" srcId="{A0847890-A147-4D1E-A57A-4C596CF8FFEF}" destId="{073CCDB8-2DAB-4531-9F3D-54D8CB3C279F}" srcOrd="2" destOrd="0" presId="urn:microsoft.com/office/officeart/2018/2/layout/IconVerticalSolidList"/>
    <dgm:cxn modelId="{45458FB5-99BF-46FA-99AC-6C639DDE5D43}" type="presParOf" srcId="{A0847890-A147-4D1E-A57A-4C596CF8FFEF}" destId="{B1D3FCDF-0D75-4D5E-B231-2DA25DEAE3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77DB6-B92F-402F-AC10-D5D8F36076B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5305-BB08-404D-AD48-50E8545A2EE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5A8DD-839D-4CCF-83E4-E92E0821564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Kaplan-Meir estimators were fitted by sorting the cell proportions in ascending order and dividing patients into high and low cell type proportions using the median</a:t>
          </a:r>
        </a:p>
      </dsp:txBody>
      <dsp:txXfrm>
        <a:off x="1507738" y="707092"/>
        <a:ext cx="9007861" cy="1305401"/>
      </dsp:txXfrm>
    </dsp:sp>
    <dsp:sp modelId="{CD9A2AAE-5C20-4667-8EF1-843C1B9A7FAD}">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57398-3C90-4EF9-9905-3F7555474FB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3FCDF-0D75-4D5E-B231-2DA25DEAE3E4}">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Hazard ratios, p-values and confidence intervals were obtained with semi-parametric COX models (valid when assumptions of proportionalities are not satisfied)</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339A1-87A9-4CFA-A2FF-6499300CF92C}" type="datetimeFigureOut">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6EEC5-A7C6-4416-9C32-9FB6E480158D}" type="slidenum">
              <a:t>‹#›</a:t>
            </a:fld>
            <a:endParaRPr lang="en-US"/>
          </a:p>
        </p:txBody>
      </p:sp>
    </p:spTree>
    <p:extLst>
      <p:ext uri="{BB962C8B-B14F-4D97-AF65-F5344CB8AC3E}">
        <p14:creationId xmlns:p14="http://schemas.microsoft.com/office/powerpoint/2010/main" val="185837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L; 30 secs</a:t>
            </a:r>
          </a:p>
          <a:p>
            <a:pPr marL="285750" indent="-285750">
              <a:buFont typeface="Symbol,Sans-Serif"/>
              <a:buChar char="•"/>
            </a:pPr>
            <a:r>
              <a:rPr lang="en-US"/>
              <a:t>Triple-negative breast cancer (TNBC) or basal-like breast cancer: estrogen receptor (ER) (-) and progesterone receptors (PR) (-), human epidermal growth factor receptor 2 (HER2) (-) expression, is more prevalent in individuals with a BRCA1 mutation, and is the most aggressive subtype.</a:t>
            </a:r>
            <a:endParaRPr lang="en-US">
              <a:cs typeface="Calibri" panose="020F0502020204030204"/>
            </a:endParaRPr>
          </a:p>
          <a:p>
            <a:pPr marL="285750" indent="-285750">
              <a:buFont typeface="Symbol"/>
              <a:buChar char="•"/>
            </a:pPr>
            <a:r>
              <a:rPr lang="en-US"/>
              <a:t>Luminal A breast cancer: ER (+) and PR (+), HER2 (-) and has low levels of the protein Ki-67. </a:t>
            </a:r>
            <a:endParaRPr lang="en-US">
              <a:cs typeface="Calibri"/>
            </a:endParaRPr>
          </a:p>
          <a:p>
            <a:pPr marL="285750" indent="-285750">
              <a:buFont typeface="Symbol"/>
              <a:buChar char="•"/>
            </a:pPr>
            <a:r>
              <a:rPr lang="en-US"/>
              <a:t>Luminal B breast cancer: ER (+)  and HER2 (-), and either have high levels of Ki-67 or is PR (-)</a:t>
            </a:r>
            <a:endParaRPr lang="en-US">
              <a:cs typeface="Calibri"/>
            </a:endParaRPr>
          </a:p>
          <a:p>
            <a:pPr marL="285750" indent="-285750">
              <a:buFont typeface="Symbol"/>
              <a:buChar char="•"/>
            </a:pPr>
            <a:r>
              <a:rPr lang="en-US"/>
              <a:t>HER2-enriched breast cancer: ER (-) , PR (-), and HER2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t>2</a:t>
            </a:fld>
            <a:endParaRPr lang="en-US"/>
          </a:p>
        </p:txBody>
      </p:sp>
    </p:spTree>
    <p:extLst>
      <p:ext uri="{BB962C8B-B14F-4D97-AF65-F5344CB8AC3E}">
        <p14:creationId xmlns:p14="http://schemas.microsoft.com/office/powerpoint/2010/main" val="36896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a:p>
            <a:r>
              <a:rPr lang="en-US">
                <a:cs typeface="Calibri"/>
              </a:rPr>
              <a:t>Focus for this project is immune cells; but considered other cell types to give insight into some broader biological processes </a:t>
            </a:r>
          </a:p>
          <a:p>
            <a:r>
              <a:rPr lang="en-US">
                <a:cs typeface="Calibri"/>
              </a:rPr>
              <a:t>10 major types and more than 50 subtypes</a:t>
            </a:r>
          </a:p>
        </p:txBody>
      </p:sp>
      <p:sp>
        <p:nvSpPr>
          <p:cNvPr id="4" name="Slide Number Placeholder 3"/>
          <p:cNvSpPr>
            <a:spLocks noGrp="1"/>
          </p:cNvSpPr>
          <p:nvPr>
            <p:ph type="sldNum" sz="quarter" idx="5"/>
          </p:nvPr>
        </p:nvSpPr>
        <p:spPr/>
        <p:txBody>
          <a:bodyPr/>
          <a:lstStyle/>
          <a:p>
            <a:fld id="{4BC6EEC5-A7C6-4416-9C32-9FB6E480158D}" type="slidenum">
              <a:rPr lang="en-US"/>
              <a:t>12</a:t>
            </a:fld>
            <a:endParaRPr lang="en-US"/>
          </a:p>
        </p:txBody>
      </p:sp>
    </p:spTree>
    <p:extLst>
      <p:ext uri="{BB962C8B-B14F-4D97-AF65-F5344CB8AC3E}">
        <p14:creationId xmlns:p14="http://schemas.microsoft.com/office/powerpoint/2010/main" val="831227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13</a:t>
            </a:fld>
            <a:endParaRPr lang="en-US"/>
          </a:p>
        </p:txBody>
      </p:sp>
    </p:spTree>
    <p:extLst>
      <p:ext uri="{BB962C8B-B14F-4D97-AF65-F5344CB8AC3E}">
        <p14:creationId xmlns:p14="http://schemas.microsoft.com/office/powerpoint/2010/main" val="237225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15</a:t>
            </a:fld>
            <a:endParaRPr lang="en-US"/>
          </a:p>
        </p:txBody>
      </p:sp>
    </p:spTree>
    <p:extLst>
      <p:ext uri="{BB962C8B-B14F-4D97-AF65-F5344CB8AC3E}">
        <p14:creationId xmlns:p14="http://schemas.microsoft.com/office/powerpoint/2010/main" val="1099142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endParaRPr lang="en-US"/>
          </a:p>
          <a:p>
            <a:r>
              <a:rPr lang="en-US" err="1"/>
              <a:t>MUSiC</a:t>
            </a:r>
            <a:r>
              <a:rPr lang="en-US"/>
              <a:t> determines the group-consistent genes and calculates cross-subject mean and cross-subject variance for these genes in each cell type.</a:t>
            </a:r>
          </a:p>
        </p:txBody>
      </p:sp>
      <p:sp>
        <p:nvSpPr>
          <p:cNvPr id="4" name="Slide Number Placeholder 3"/>
          <p:cNvSpPr>
            <a:spLocks noGrp="1"/>
          </p:cNvSpPr>
          <p:nvPr>
            <p:ph type="sldNum" sz="quarter" idx="5"/>
          </p:nvPr>
        </p:nvSpPr>
        <p:spPr/>
        <p:txBody>
          <a:bodyPr/>
          <a:lstStyle/>
          <a:p>
            <a:fld id="{4BC6EEC5-A7C6-4416-9C32-9FB6E480158D}" type="slidenum">
              <a:rPr lang="en-US"/>
              <a:t>16</a:t>
            </a:fld>
            <a:endParaRPr lang="en-US"/>
          </a:p>
        </p:txBody>
      </p:sp>
    </p:spTree>
    <p:extLst>
      <p:ext uri="{BB962C8B-B14F-4D97-AF65-F5344CB8AC3E}">
        <p14:creationId xmlns:p14="http://schemas.microsoft.com/office/powerpoint/2010/main" val="139304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endParaRPr lang="en-US"/>
          </a:p>
          <a:p>
            <a:r>
              <a:rPr lang="en-US"/>
              <a:t>Using expression data, ESTIMATE determines the level of stromal cells present, the infiltration level of immune cells in tumor tissues and provides a score to quantify tumor purity.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17</a:t>
            </a:fld>
            <a:endParaRPr lang="en-US"/>
          </a:p>
        </p:txBody>
      </p:sp>
    </p:spTree>
    <p:extLst>
      <p:ext uri="{BB962C8B-B14F-4D97-AF65-F5344CB8AC3E}">
        <p14:creationId xmlns:p14="http://schemas.microsoft.com/office/powerpoint/2010/main" val="16834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18</a:t>
            </a:fld>
            <a:endParaRPr lang="en-US"/>
          </a:p>
        </p:txBody>
      </p:sp>
    </p:spTree>
    <p:extLst>
      <p:ext uri="{BB962C8B-B14F-4D97-AF65-F5344CB8AC3E}">
        <p14:creationId xmlns:p14="http://schemas.microsoft.com/office/powerpoint/2010/main" val="79748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20</a:t>
            </a:fld>
            <a:endParaRPr lang="en-US"/>
          </a:p>
        </p:txBody>
      </p:sp>
    </p:spTree>
    <p:extLst>
      <p:ext uri="{BB962C8B-B14F-4D97-AF65-F5344CB8AC3E}">
        <p14:creationId xmlns:p14="http://schemas.microsoft.com/office/powerpoint/2010/main" val="3115124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panose="020F0502020204030204"/>
              </a:rPr>
              <a:t>y</a:t>
            </a:r>
          </a:p>
          <a:p>
            <a:pPr marL="285750" indent="-285750">
              <a:buFont typeface="Arial,Sans-Serif"/>
              <a:buChar char="•"/>
            </a:pPr>
            <a:r>
              <a:rPr lang="en-US" b="1"/>
              <a:t>Top</a:t>
            </a:r>
            <a:r>
              <a:rPr lang="en-US"/>
              <a:t>: Most prevalent are Cycling T cells, and Macrophages</a:t>
            </a:r>
            <a:endParaRPr lang="en-US">
              <a:cs typeface="Calibri"/>
            </a:endParaRPr>
          </a:p>
          <a:p>
            <a:pPr marL="285750" indent="-285750">
              <a:buFont typeface="Arial,Sans-Serif"/>
              <a:buChar char="•"/>
            </a:pPr>
            <a:r>
              <a:rPr lang="en-US" b="1"/>
              <a:t>Middle</a:t>
            </a:r>
            <a:r>
              <a:rPr lang="en-US"/>
              <a:t>: High number of NKT and NK cells</a:t>
            </a:r>
            <a:endParaRPr lang="en-US">
              <a:ea typeface="Calibri"/>
              <a:cs typeface="Calibri"/>
            </a:endParaRPr>
          </a:p>
          <a:p>
            <a:pPr marL="285750" indent="-285750">
              <a:buFont typeface="Arial,Sans-Serif"/>
              <a:buChar char="•"/>
            </a:pPr>
            <a:r>
              <a:rPr lang="en-US" b="1"/>
              <a:t>Bottom</a:t>
            </a:r>
            <a:r>
              <a:rPr lang="en-US"/>
              <a:t>: T cells are predominant followed by myeloid and plasma cells</a:t>
            </a:r>
            <a:endParaRPr lang="en-US">
              <a:ea typeface="Calibri"/>
              <a:cs typeface="Calibri"/>
            </a:endParaRPr>
          </a:p>
          <a:p>
            <a:pPr marL="171450" indent="-171450">
              <a:buFont typeface="Arial"/>
              <a:buChar char="•"/>
            </a:pPr>
            <a:endParaRPr lang="en-US" b="1"/>
          </a:p>
          <a:p>
            <a:pPr marL="171450" indent="-171450">
              <a:buFont typeface="Arial"/>
              <a:buChar char="•"/>
            </a:pPr>
            <a:r>
              <a:rPr lang="en-US" b="1"/>
              <a:t>Macrophages </a:t>
            </a:r>
            <a:r>
              <a:rPr lang="en-US"/>
              <a:t>are a type of white blood cell that plays an important role in the immune system by engulfing and digesting foreign substances, such as bacteria and viruses. They are also involved in the process of tissue repair and can produce cytokines that help to regulate the immune response. </a:t>
            </a:r>
            <a:endParaRPr lang="en-US">
              <a:ea typeface="Calibri"/>
              <a:cs typeface="Calibri" panose="020F0502020204030204"/>
            </a:endParaRPr>
          </a:p>
          <a:p>
            <a:pPr marL="171450" indent="-171450">
              <a:buFont typeface="Arial"/>
              <a:buChar char="•"/>
            </a:pPr>
            <a:r>
              <a:rPr lang="en-US" b="1"/>
              <a:t>Cycling T cells,</a:t>
            </a:r>
            <a:r>
              <a:rPr lang="en-US"/>
              <a:t> on the other hand, are a type of T cell that rapidly divide and expand in response to an antigen.</a:t>
            </a:r>
            <a:endParaRPr lang="en-US">
              <a:cs typeface="Calibri" panose="020F0502020204030204"/>
            </a:endParaRPr>
          </a:p>
          <a:p>
            <a:pPr marL="171450" indent="-171450">
              <a:buFont typeface="Arial"/>
              <a:buChar char="•"/>
            </a:pPr>
            <a:r>
              <a:rPr lang="en-US" b="1"/>
              <a:t>NKT cells</a:t>
            </a:r>
            <a:r>
              <a:rPr lang="en-US"/>
              <a:t> are a type of T cell that share some characteristics with both T cells and natural killer (</a:t>
            </a:r>
            <a:r>
              <a:rPr lang="en-US" b="1"/>
              <a:t>NK</a:t>
            </a:r>
            <a:r>
              <a:rPr lang="en-US"/>
              <a:t>) cells. They play a role in regulating immune responses and can quickly respond to infections. </a:t>
            </a:r>
            <a:r>
              <a:rPr lang="en-US" b="1"/>
              <a:t>NK cells</a:t>
            </a:r>
            <a:r>
              <a:rPr lang="en-US"/>
              <a:t> are a type of white blood cell that is important in the early defense against viruses and cancer cells. They can directly kill infected or cancerous cells and also produce cytokines that help to stimulate the immune response.</a:t>
            </a:r>
            <a:endParaRPr lang="en-US">
              <a:cs typeface="Calibri"/>
            </a:endParaRPr>
          </a:p>
          <a:p>
            <a:pPr marL="171450" indent="-171450">
              <a:buFont typeface="Arial"/>
              <a:buChar char="•"/>
            </a:pPr>
            <a:r>
              <a:rPr lang="en-US" b="1"/>
              <a:t>Myeloid cells</a:t>
            </a:r>
            <a:r>
              <a:rPr lang="en-US"/>
              <a:t> are a diverse group of cells that include neutrophils, eosinophils, basophils, and monocytes, which can differentiate into macrophages and dendritic cells. </a:t>
            </a:r>
            <a:r>
              <a:rPr lang="en-US" b="1"/>
              <a:t>Plasma cells,</a:t>
            </a:r>
            <a:r>
              <a:rPr lang="en-US"/>
              <a:t> meanwhile, are a type of B cell that produce and secrete antibodies, which are proteins that can recognize and bind to specific antigens, marking them for destruction by other cells in the immune system.</a:t>
            </a:r>
            <a:endParaRPr lang="en-US">
              <a:cs typeface="Calibri"/>
            </a:endParaRP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21</a:t>
            </a:fld>
            <a:endParaRPr lang="en-US"/>
          </a:p>
        </p:txBody>
      </p:sp>
    </p:spTree>
    <p:extLst>
      <p:ext uri="{BB962C8B-B14F-4D97-AF65-F5344CB8AC3E}">
        <p14:creationId xmlns:p14="http://schemas.microsoft.com/office/powerpoint/2010/main" val="2485236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a:p>
            <a:r>
              <a:rPr lang="en-US"/>
              <a:t>Monocytes, NK, and NKT cells are the most impactful contributors to the immune score among TCGA tumor patients</a:t>
            </a:r>
          </a:p>
        </p:txBody>
      </p:sp>
      <p:sp>
        <p:nvSpPr>
          <p:cNvPr id="4" name="Slide Number Placeholder 3"/>
          <p:cNvSpPr>
            <a:spLocks noGrp="1"/>
          </p:cNvSpPr>
          <p:nvPr>
            <p:ph type="sldNum" sz="quarter" idx="5"/>
          </p:nvPr>
        </p:nvSpPr>
        <p:spPr/>
        <p:txBody>
          <a:bodyPr/>
          <a:lstStyle/>
          <a:p>
            <a:fld id="{4BC6EEC5-A7C6-4416-9C32-9FB6E480158D}" type="slidenum">
              <a:rPr lang="en-US"/>
              <a:t>23</a:t>
            </a:fld>
            <a:endParaRPr lang="en-US"/>
          </a:p>
        </p:txBody>
      </p:sp>
    </p:spTree>
    <p:extLst>
      <p:ext uri="{BB962C8B-B14F-4D97-AF65-F5344CB8AC3E}">
        <p14:creationId xmlns:p14="http://schemas.microsoft.com/office/powerpoint/2010/main" val="49607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p:txBody>
      </p:sp>
      <p:sp>
        <p:nvSpPr>
          <p:cNvPr id="4" name="Slide Number Placeholder 3"/>
          <p:cNvSpPr>
            <a:spLocks noGrp="1"/>
          </p:cNvSpPr>
          <p:nvPr>
            <p:ph type="sldNum" sz="quarter" idx="5"/>
          </p:nvPr>
        </p:nvSpPr>
        <p:spPr/>
        <p:txBody>
          <a:bodyPr/>
          <a:lstStyle/>
          <a:p>
            <a:fld id="{4BC6EEC5-A7C6-4416-9C32-9FB6E480158D}" type="slidenum">
              <a:rPr lang="en-US"/>
              <a:t>24</a:t>
            </a:fld>
            <a:endParaRPr lang="en-US"/>
          </a:p>
        </p:txBody>
      </p:sp>
    </p:spTree>
    <p:extLst>
      <p:ext uri="{BB962C8B-B14F-4D97-AF65-F5344CB8AC3E}">
        <p14:creationId xmlns:p14="http://schemas.microsoft.com/office/powerpoint/2010/main" val="184508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t>
            </a:r>
          </a:p>
        </p:txBody>
      </p:sp>
      <p:sp>
        <p:nvSpPr>
          <p:cNvPr id="4" name="Slide Number Placeholder 3"/>
          <p:cNvSpPr>
            <a:spLocks noGrp="1"/>
          </p:cNvSpPr>
          <p:nvPr>
            <p:ph type="sldNum" sz="quarter" idx="5"/>
          </p:nvPr>
        </p:nvSpPr>
        <p:spPr/>
        <p:txBody>
          <a:bodyPr/>
          <a:lstStyle/>
          <a:p>
            <a:fld id="{4BC6EEC5-A7C6-4416-9C32-9FB6E480158D}" type="slidenum">
              <a:rPr lang="en-US"/>
              <a:t>3</a:t>
            </a:fld>
            <a:endParaRPr lang="en-US"/>
          </a:p>
        </p:txBody>
      </p:sp>
    </p:spTree>
    <p:extLst>
      <p:ext uri="{BB962C8B-B14F-4D97-AF65-F5344CB8AC3E}">
        <p14:creationId xmlns:p14="http://schemas.microsoft.com/office/powerpoint/2010/main" val="3614300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a:p>
            <a:endParaRPr lang="en-US">
              <a:cs typeface="Calibri"/>
            </a:endParaRPr>
          </a:p>
          <a:p>
            <a:pPr marL="171450" indent="-171450">
              <a:buFont typeface="Calibri,Sans-Serif"/>
              <a:buChar char="-"/>
            </a:pPr>
            <a:endParaRPr lang="en-US"/>
          </a:p>
          <a:p>
            <a:r>
              <a:rPr lang="en-US" err="1"/>
              <a:t>PROGENy</a:t>
            </a:r>
            <a:r>
              <a:rPr lang="en-US"/>
              <a:t>: gene set enrichment analysis (GSEA) and pathway analysis of gene expression data</a:t>
            </a:r>
            <a:endParaRPr lang="en-US">
              <a:ea typeface="Calibri"/>
              <a:cs typeface="Calibri"/>
            </a:endParaRPr>
          </a:p>
          <a:p>
            <a:r>
              <a:rPr lang="en-US">
                <a:ea typeface="Calibri"/>
                <a:cs typeface="Calibri"/>
              </a:rPr>
              <a:t>Decoupler: Python package</a:t>
            </a:r>
          </a:p>
          <a:p>
            <a:r>
              <a:rPr lang="en-US">
                <a:ea typeface="Calibri"/>
                <a:cs typeface="Calibri"/>
              </a:rPr>
              <a:t>(take omics data/transcriptomics  --&gt; biological activities)</a:t>
            </a:r>
          </a:p>
          <a:p>
            <a:endParaRPr lang="en-US">
              <a:cs typeface="Calibri"/>
            </a:endParaRPr>
          </a:p>
          <a:p>
            <a:pPr marL="171450" indent="-171450">
              <a:buFont typeface="Calibri"/>
              <a:buChar char="-"/>
            </a:pPr>
            <a:r>
              <a:rPr lang="en-US">
                <a:ea typeface="Calibri" panose="020F0502020204030204"/>
                <a:cs typeface="Calibri"/>
              </a:rPr>
              <a:t>Evolutionarily conserved pathways;</a:t>
            </a:r>
          </a:p>
          <a:p>
            <a:endParaRPr lang="en-US">
              <a:ea typeface="Calibri" panose="020F0502020204030204"/>
              <a:cs typeface="Calibri"/>
            </a:endParaRPr>
          </a:p>
          <a:p>
            <a:endParaRPr lang="en-US">
              <a:ea typeface="Calibri" panose="020F0502020204030204"/>
              <a:cs typeface="Calibri"/>
            </a:endParaRPr>
          </a:p>
          <a:p>
            <a:r>
              <a:rPr lang="en-US">
                <a:ea typeface="Calibri" panose="020F0502020204030204"/>
                <a:cs typeface="Calibri"/>
              </a:rPr>
              <a:t>-</a:t>
            </a:r>
            <a:r>
              <a:rPr lang="en-US"/>
              <a:t>Transforming growth factor-β (TGF-β) : </a:t>
            </a:r>
            <a:endParaRPr lang="en-US">
              <a:ea typeface="Calibri" panose="020F0502020204030204"/>
              <a:cs typeface="Calibri"/>
            </a:endParaRPr>
          </a:p>
          <a:p>
            <a:endParaRPr lang="en-US">
              <a:cs typeface="Calibri"/>
            </a:endParaRPr>
          </a:p>
          <a:p>
            <a:r>
              <a:rPr lang="en-US">
                <a:cs typeface="Calibri"/>
              </a:rPr>
              <a:t>Prognostic markers: genes with highest weight (most significant) from the significant pathways</a:t>
            </a:r>
            <a:endParaRPr lang="en-US">
              <a:ea typeface="Calibri"/>
              <a:cs typeface="Calibri"/>
            </a:endParaRPr>
          </a:p>
          <a:p>
            <a:pPr marL="171450" indent="-171450">
              <a:buFont typeface="Calibri"/>
              <a:buChar char="-"/>
            </a:pPr>
            <a:r>
              <a:rPr lang="en-US">
                <a:ea typeface="Calibri"/>
                <a:cs typeface="Calibri"/>
              </a:rPr>
              <a:t>Have clear biomarkers for breast cancer cells, but lacking for immune cell types</a:t>
            </a:r>
          </a:p>
          <a:p>
            <a:pPr marL="171450" indent="-171450">
              <a:buFont typeface="Calibri"/>
              <a:buChar char="-"/>
            </a:pPr>
            <a:endParaRPr lang="en-US"/>
          </a:p>
          <a:p>
            <a:r>
              <a:rPr lang="en-US"/>
              <a:t>Mitogen-activated protein kinases (MAPKs</a:t>
            </a:r>
            <a:endParaRPr lang="en-US">
              <a:ea typeface="Calibri"/>
              <a:cs typeface="Calibri"/>
            </a:endParaRPr>
          </a:p>
          <a:p>
            <a:pPr marL="171450" indent="-171450">
              <a:buFont typeface="Calibri"/>
              <a:buChar char="-"/>
            </a:pPr>
            <a:endParaRPr lang="en-US">
              <a:ea typeface="Calibri"/>
              <a:cs typeface="Calibri"/>
            </a:endParaRPr>
          </a:p>
          <a:p>
            <a:endParaRPr lang="en-US"/>
          </a:p>
          <a:p>
            <a:r>
              <a:rPr lang="en-US"/>
              <a:t>The decoupler Python package utilizes statistical methods such as Weighed Sum (WMEAN) </a:t>
            </a:r>
            <a:endParaRPr lang="en-US">
              <a:ea typeface="Calibri"/>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25</a:t>
            </a:fld>
            <a:endParaRPr lang="en-US"/>
          </a:p>
        </p:txBody>
      </p:sp>
    </p:spTree>
    <p:extLst>
      <p:ext uri="{BB962C8B-B14F-4D97-AF65-F5344CB8AC3E}">
        <p14:creationId xmlns:p14="http://schemas.microsoft.com/office/powerpoint/2010/main" val="319900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26</a:t>
            </a:fld>
            <a:endParaRPr lang="en-US"/>
          </a:p>
        </p:txBody>
      </p:sp>
    </p:spTree>
    <p:extLst>
      <p:ext uri="{BB962C8B-B14F-4D97-AF65-F5344CB8AC3E}">
        <p14:creationId xmlns:p14="http://schemas.microsoft.com/office/powerpoint/2010/main" val="1006470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p:txBody>
      </p:sp>
      <p:sp>
        <p:nvSpPr>
          <p:cNvPr id="4" name="Slide Number Placeholder 3"/>
          <p:cNvSpPr>
            <a:spLocks noGrp="1"/>
          </p:cNvSpPr>
          <p:nvPr>
            <p:ph type="sldNum" sz="quarter" idx="5"/>
          </p:nvPr>
        </p:nvSpPr>
        <p:spPr/>
        <p:txBody>
          <a:bodyPr/>
          <a:lstStyle/>
          <a:p>
            <a:fld id="{4BC6EEC5-A7C6-4416-9C32-9FB6E480158D}" type="slidenum">
              <a:rPr lang="en-US"/>
              <a:t>27</a:t>
            </a:fld>
            <a:endParaRPr lang="en-US"/>
          </a:p>
        </p:txBody>
      </p:sp>
    </p:spTree>
    <p:extLst>
      <p:ext uri="{BB962C8B-B14F-4D97-AF65-F5344CB8AC3E}">
        <p14:creationId xmlns:p14="http://schemas.microsoft.com/office/powerpoint/2010/main" val="40796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a:p>
            <a:r>
              <a:rPr lang="en-US"/>
              <a:t>Tumor patients with high levels of memory B cells had significantly lower overall survival (OS) and significantly higher disease-free survival (DFS) when compared to patients with low levels of memory B cells.</a:t>
            </a:r>
          </a:p>
          <a:p>
            <a:endParaRPr lang="en-US">
              <a:cs typeface="Calibri" panose="020F0502020204030204"/>
            </a:endParaRPr>
          </a:p>
          <a:p>
            <a:r>
              <a:rPr lang="en-US">
                <a:cs typeface="Calibri" panose="020F0502020204030204"/>
              </a:rPr>
              <a:t>Look up OS vs DFS</a:t>
            </a:r>
          </a:p>
          <a:p>
            <a:r>
              <a:rPr lang="en-US">
                <a:cs typeface="Calibri" panose="020F0502020204030204"/>
              </a:rPr>
              <a:t>DFS = </a:t>
            </a:r>
          </a:p>
        </p:txBody>
      </p:sp>
      <p:sp>
        <p:nvSpPr>
          <p:cNvPr id="4" name="Slide Number Placeholder 3"/>
          <p:cNvSpPr>
            <a:spLocks noGrp="1"/>
          </p:cNvSpPr>
          <p:nvPr>
            <p:ph type="sldNum" sz="quarter" idx="5"/>
          </p:nvPr>
        </p:nvSpPr>
        <p:spPr/>
        <p:txBody>
          <a:bodyPr/>
          <a:lstStyle/>
          <a:p>
            <a:fld id="{4BC6EEC5-A7C6-4416-9C32-9FB6E480158D}" type="slidenum">
              <a:rPr lang="en-US"/>
              <a:t>28</a:t>
            </a:fld>
            <a:endParaRPr lang="en-US"/>
          </a:p>
        </p:txBody>
      </p:sp>
    </p:spTree>
    <p:extLst>
      <p:ext uri="{BB962C8B-B14F-4D97-AF65-F5344CB8AC3E}">
        <p14:creationId xmlns:p14="http://schemas.microsoft.com/office/powerpoint/2010/main" val="963312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a:p>
            <a:r>
              <a:rPr lang="en-US"/>
              <a:t>High levels of CD8+ T cells showed lower DFS that was near significant (p-</a:t>
            </a:r>
            <a:r>
              <a:rPr lang="en-US" err="1"/>
              <a:t>val</a:t>
            </a:r>
            <a:r>
              <a:rPr lang="en-US"/>
              <a:t> = 0.07).</a:t>
            </a:r>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29</a:t>
            </a:fld>
            <a:endParaRPr lang="en-US"/>
          </a:p>
        </p:txBody>
      </p:sp>
    </p:spTree>
    <p:extLst>
      <p:ext uri="{BB962C8B-B14F-4D97-AF65-F5344CB8AC3E}">
        <p14:creationId xmlns:p14="http://schemas.microsoft.com/office/powerpoint/2010/main" val="163270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a:p>
            <a:pPr>
              <a:lnSpc>
                <a:spcPct val="90000"/>
              </a:lnSpc>
              <a:spcBef>
                <a:spcPts val="1000"/>
              </a:spcBef>
            </a:pPr>
            <a:endParaRPr lang="en-US"/>
          </a:p>
          <a:p>
            <a:pPr marL="171450" indent="-171450">
              <a:lnSpc>
                <a:spcPct val="90000"/>
              </a:lnSpc>
              <a:spcBef>
                <a:spcPts val="1000"/>
              </a:spcBef>
              <a:buFont typeface="Arial"/>
              <a:buChar char="•"/>
            </a:pPr>
            <a:r>
              <a:rPr lang="en-US"/>
              <a:t>High levels of NKT cells had significantly lower DFS, while low levels of NKT cells showed higher OS that was near significant (p-</a:t>
            </a:r>
            <a:r>
              <a:rPr lang="en-US" err="1"/>
              <a:t>val</a:t>
            </a:r>
            <a:r>
              <a:rPr lang="en-US"/>
              <a:t> = 0.07)</a:t>
            </a:r>
            <a:endParaRPr lang="en-US">
              <a:cs typeface="Calibri"/>
            </a:endParaRPr>
          </a:p>
          <a:p>
            <a:pPr marL="171450" indent="-171450">
              <a:lnSpc>
                <a:spcPct val="90000"/>
              </a:lnSpc>
              <a:spcBef>
                <a:spcPts val="1000"/>
              </a:spcBef>
              <a:buFont typeface="Arial"/>
              <a:buChar char="•"/>
            </a:pPr>
            <a:endParaRPr lang="en-US">
              <a:ea typeface="Calibri"/>
              <a:cs typeface="Calibri"/>
            </a:endParaRPr>
          </a:p>
          <a:p>
            <a:pPr marL="171450" indent="-171450">
              <a:lnSpc>
                <a:spcPct val="90000"/>
              </a:lnSpc>
              <a:spcBef>
                <a:spcPts val="1000"/>
              </a:spcBef>
              <a:buFont typeface="Arial"/>
              <a:buChar char="•"/>
            </a:pPr>
            <a:endParaRPr lang="en-US">
              <a:ea typeface="Calibri"/>
              <a:cs typeface="Calibri"/>
            </a:endParaRPr>
          </a:p>
          <a:p>
            <a:pPr>
              <a:lnSpc>
                <a:spcPct val="90000"/>
              </a:lnSpc>
              <a:spcBef>
                <a:spcPts val="1000"/>
              </a:spcBef>
            </a:pPr>
            <a:r>
              <a:rPr lang="en-US"/>
              <a:t>Natural killer (NK) and natural killer T (NKT) cells are two important cell subsets of the innate immune system.</a:t>
            </a:r>
            <a:endParaRPr lang="en-US">
              <a:ea typeface="Calibri" panose="020F0502020204030204"/>
              <a:cs typeface="Calibri"/>
            </a:endParaRPr>
          </a:p>
          <a:p>
            <a:pPr>
              <a:lnSpc>
                <a:spcPct val="90000"/>
              </a:lnSpc>
              <a:spcBef>
                <a:spcPts val="1000"/>
              </a:spcBef>
            </a:pPr>
            <a:r>
              <a:rPr lang="en-US">
                <a:ea typeface="Calibri" panose="020F0502020204030204"/>
                <a:cs typeface="Calibri"/>
              </a:rPr>
              <a:t>Both play role in </a:t>
            </a:r>
            <a:r>
              <a:rPr lang="en-US"/>
              <a:t>anti-tumor immunity, but have distinct metabolomic and functional </a:t>
            </a:r>
            <a:r>
              <a:rPr lang="en-US" err="1"/>
              <a:t>profliles</a:t>
            </a:r>
            <a:r>
              <a:rPr lang="en-US"/>
              <a:t> during cancer development </a:t>
            </a:r>
            <a:endParaRPr lang="en-US">
              <a:ea typeface="Calibri" panose="020F0502020204030204"/>
              <a:cs typeface="Calibri"/>
            </a:endParaRPr>
          </a:p>
          <a:p>
            <a:pPr>
              <a:lnSpc>
                <a:spcPct val="90000"/>
              </a:lnSpc>
              <a:spcBef>
                <a:spcPts val="1000"/>
              </a:spcBef>
            </a:pPr>
            <a:endParaRPr lang="en-US">
              <a:ea typeface="Calibri" panose="020F0502020204030204"/>
              <a:cs typeface="Calibri"/>
            </a:endParaRPr>
          </a:p>
          <a:p>
            <a:pPr>
              <a:lnSpc>
                <a:spcPct val="90000"/>
              </a:lnSpc>
              <a:spcBef>
                <a:spcPts val="1000"/>
              </a:spcBef>
            </a:pPr>
            <a:r>
              <a:rPr lang="en-US"/>
              <a:t> NK cells are functionally impaired in cancers</a:t>
            </a:r>
            <a:endParaRPr lang="en-US">
              <a:ea typeface="Calibri" panose="020F0502020204030204"/>
              <a:cs typeface="Calibri"/>
            </a:endParaRPr>
          </a:p>
          <a:p>
            <a:pPr>
              <a:lnSpc>
                <a:spcPct val="90000"/>
              </a:lnSpc>
              <a:spcBef>
                <a:spcPts val="1000"/>
              </a:spcBef>
            </a:pPr>
            <a:endParaRPr lang="en-US">
              <a:ea typeface="Calibri" panose="020F0502020204030204"/>
              <a:cs typeface="Calibri"/>
            </a:endParaRPr>
          </a:p>
          <a:p>
            <a:endParaRPr lang="en-US">
              <a:ea typeface="Calibri" panose="020F0502020204030204"/>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30</a:t>
            </a:fld>
            <a:endParaRPr lang="en-US"/>
          </a:p>
        </p:txBody>
      </p:sp>
    </p:spTree>
    <p:extLst>
      <p:ext uri="{BB962C8B-B14F-4D97-AF65-F5344CB8AC3E}">
        <p14:creationId xmlns:p14="http://schemas.microsoft.com/office/powerpoint/2010/main" val="361654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t>
            </a:r>
          </a:p>
          <a:p>
            <a:endParaRPr lang="en-US">
              <a:ea typeface="Calibri"/>
              <a:cs typeface="Calibri"/>
            </a:endParaRPr>
          </a:p>
          <a:p>
            <a:r>
              <a:rPr lang="en-US">
                <a:ea typeface="Calibri"/>
                <a:cs typeface="Calibri"/>
              </a:rPr>
              <a:t>TRAIL: downregulated</a:t>
            </a:r>
          </a:p>
          <a:p>
            <a:r>
              <a:rPr lang="en-US" b="1"/>
              <a:t>TGF-β: upregulated; significantly </a:t>
            </a:r>
            <a:endParaRPr lang="en-US"/>
          </a:p>
          <a:p>
            <a:pPr marL="171450" indent="-171450">
              <a:buFont typeface="Calibri"/>
              <a:buChar char="-"/>
            </a:pPr>
            <a:r>
              <a:rPr lang="en-US" b="1">
                <a:ea typeface="Calibri"/>
                <a:cs typeface="Calibri"/>
              </a:rPr>
              <a:t>NK blocking by preventing cell surface receptor expression and repressing its cytotoxic activity </a:t>
            </a:r>
          </a:p>
          <a:p>
            <a:pPr marL="171450" indent="-171450">
              <a:buFont typeface="Calibri"/>
              <a:buChar char="-"/>
            </a:pPr>
            <a:endParaRPr lang="en-US" b="1">
              <a:ea typeface="Calibri"/>
              <a:cs typeface="Calibri"/>
            </a:endParaRPr>
          </a:p>
          <a:p>
            <a:pPr marL="171450" indent="-171450">
              <a:buFont typeface="Calibri"/>
              <a:buChar char="-"/>
            </a:pPr>
            <a:endParaRPr lang="en-US" b="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33</a:t>
            </a:fld>
            <a:endParaRPr lang="en-US"/>
          </a:p>
        </p:txBody>
      </p:sp>
    </p:spTree>
    <p:extLst>
      <p:ext uri="{BB962C8B-B14F-4D97-AF65-F5344CB8AC3E}">
        <p14:creationId xmlns:p14="http://schemas.microsoft.com/office/powerpoint/2010/main" val="3064033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 Y, L</a:t>
            </a:r>
          </a:p>
          <a:p>
            <a:endParaRPr lang="en-US">
              <a:ea typeface="Calibri"/>
              <a:cs typeface="Calibri"/>
            </a:endParaRPr>
          </a:p>
          <a:p>
            <a:r>
              <a:rPr lang="en-US">
                <a:ea typeface="Calibri"/>
                <a:cs typeface="Calibri"/>
              </a:rPr>
              <a:t>R: </a:t>
            </a:r>
            <a:r>
              <a:rPr lang="en-US" err="1">
                <a:ea typeface="Calibri"/>
                <a:cs typeface="Calibri"/>
              </a:rPr>
              <a:t>sysems</a:t>
            </a:r>
            <a:r>
              <a:rPr lang="en-US">
                <a:ea typeface="Calibri"/>
                <a:cs typeface="Calibri"/>
              </a:rPr>
              <a:t> biology to actually get a more comprehensive analysis </a:t>
            </a:r>
          </a:p>
        </p:txBody>
      </p:sp>
      <p:sp>
        <p:nvSpPr>
          <p:cNvPr id="4" name="Slide Number Placeholder 3"/>
          <p:cNvSpPr>
            <a:spLocks noGrp="1"/>
          </p:cNvSpPr>
          <p:nvPr>
            <p:ph type="sldNum" sz="quarter" idx="5"/>
          </p:nvPr>
        </p:nvSpPr>
        <p:spPr/>
        <p:txBody>
          <a:bodyPr/>
          <a:lstStyle/>
          <a:p>
            <a:fld id="{4BC6EEC5-A7C6-4416-9C32-9FB6E480158D}" type="slidenum">
              <a:rPr lang="en-US"/>
              <a:t>34</a:t>
            </a:fld>
            <a:endParaRPr lang="en-US"/>
          </a:p>
        </p:txBody>
      </p:sp>
    </p:spTree>
    <p:extLst>
      <p:ext uri="{BB962C8B-B14F-4D97-AF65-F5344CB8AC3E}">
        <p14:creationId xmlns:p14="http://schemas.microsoft.com/office/powerpoint/2010/main" val="199924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38</a:t>
            </a:fld>
            <a:endParaRPr lang="en-US"/>
          </a:p>
        </p:txBody>
      </p:sp>
    </p:spTree>
    <p:extLst>
      <p:ext uri="{BB962C8B-B14F-4D97-AF65-F5344CB8AC3E}">
        <p14:creationId xmlns:p14="http://schemas.microsoft.com/office/powerpoint/2010/main" val="51300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Ideas/</a:t>
            </a:r>
            <a:r>
              <a:rPr lang="en-US" err="1">
                <a:cs typeface="Calibri"/>
              </a:rPr>
              <a:t>traisition</a:t>
            </a:r>
            <a:r>
              <a:rPr lang="en-US">
                <a:cs typeface="Calibri"/>
              </a:rPr>
              <a:t> from previous slides: </a:t>
            </a:r>
            <a:r>
              <a:rPr lang="en-US" b="1">
                <a:cs typeface="Calibri"/>
              </a:rPr>
              <a:t>bulk </a:t>
            </a:r>
            <a:r>
              <a:rPr lang="en-US" b="1" err="1">
                <a:cs typeface="Calibri"/>
              </a:rPr>
              <a:t>RNAseq</a:t>
            </a:r>
            <a:r>
              <a:rPr lang="en-US" b="1">
                <a:cs typeface="Calibri"/>
              </a:rPr>
              <a:t> data comes from several cell types which may include immune cells (interest of our project)</a:t>
            </a:r>
          </a:p>
          <a:p>
            <a:r>
              <a:rPr lang="en-US">
                <a:cs typeface="Calibri"/>
              </a:rPr>
              <a:t>L; 10 secs</a:t>
            </a:r>
            <a:endParaRPr lang="en-US"/>
          </a:p>
        </p:txBody>
      </p:sp>
      <p:sp>
        <p:nvSpPr>
          <p:cNvPr id="4" name="Slide Number Placeholder 3"/>
          <p:cNvSpPr>
            <a:spLocks noGrp="1"/>
          </p:cNvSpPr>
          <p:nvPr>
            <p:ph type="sldNum" sz="quarter" idx="5"/>
          </p:nvPr>
        </p:nvSpPr>
        <p:spPr/>
        <p:txBody>
          <a:bodyPr/>
          <a:lstStyle/>
          <a:p>
            <a:fld id="{4BC6EEC5-A7C6-4416-9C32-9FB6E480158D}" type="slidenum">
              <a:rPr lang="en-US"/>
              <a:t>4</a:t>
            </a:fld>
            <a:endParaRPr lang="en-US"/>
          </a:p>
        </p:txBody>
      </p:sp>
    </p:spTree>
    <p:extLst>
      <p:ext uri="{BB962C8B-B14F-4D97-AF65-F5344CB8AC3E}">
        <p14:creationId xmlns:p14="http://schemas.microsoft.com/office/powerpoint/2010/main" val="381894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t>
            </a:r>
          </a:p>
          <a:p>
            <a:r>
              <a:rPr lang="en-US">
                <a:cs typeface="Calibri"/>
              </a:rPr>
              <a:t>Dual role of immune cells in TME; show </a:t>
            </a:r>
            <a:r>
              <a:rPr lang="en-US" err="1">
                <a:cs typeface="Calibri"/>
              </a:rPr>
              <a:t>immunosupression</a:t>
            </a:r>
            <a:r>
              <a:rPr lang="en-US">
                <a:cs typeface="Calibri"/>
              </a:rPr>
              <a:t> here (positive)</a:t>
            </a:r>
          </a:p>
          <a:p>
            <a:r>
              <a:rPr lang="en-US"/>
              <a:t>includes immune cells, signaling molecules, ECM and so on. Immune cells play a critical role in the tumor microenvironment, influencing the development, progression, and metastasis of tumors through the combined action of many cytokines</a:t>
            </a:r>
          </a:p>
          <a:p>
            <a:r>
              <a:rPr lang="en-US"/>
              <a:t>The fact that immune cells can behave as guardians (anti-</a:t>
            </a:r>
            <a:r>
              <a:rPr lang="en-US" err="1"/>
              <a:t>tumour</a:t>
            </a:r>
            <a:r>
              <a:rPr lang="en-US"/>
              <a:t> immunity) or as bystanders or supporters of the </a:t>
            </a:r>
            <a:r>
              <a:rPr lang="en-US" err="1"/>
              <a:t>tumour</a:t>
            </a:r>
            <a:r>
              <a:rPr lang="en-US"/>
              <a:t> (pro-</a:t>
            </a:r>
            <a:r>
              <a:rPr lang="en-US" err="1"/>
              <a:t>tumour</a:t>
            </a:r>
            <a:r>
              <a:rPr lang="en-US"/>
              <a:t> immunity) makes them a “double-edged sword” in the TME.</a:t>
            </a:r>
            <a:endParaRPr lang="en-US">
              <a:ea typeface="Calibri"/>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5</a:t>
            </a:fld>
            <a:endParaRPr lang="en-US"/>
          </a:p>
        </p:txBody>
      </p:sp>
    </p:spTree>
    <p:extLst>
      <p:ext uri="{BB962C8B-B14F-4D97-AF65-F5344CB8AC3E}">
        <p14:creationId xmlns:p14="http://schemas.microsoft.com/office/powerpoint/2010/main" val="17198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t>
            </a:r>
            <a:endParaRPr lang="en-US"/>
          </a:p>
          <a:p>
            <a:r>
              <a:rPr lang="en-US"/>
              <a:t>contribute to inflammatory TME, thereby enhancing </a:t>
            </a:r>
            <a:r>
              <a:rPr lang="en-US" err="1"/>
              <a:t>tumour</a:t>
            </a:r>
            <a:r>
              <a:rPr lang="en-US"/>
              <a:t> progression</a:t>
            </a:r>
            <a:endParaRPr lang="en-US">
              <a:ea typeface="Calibri"/>
              <a:cs typeface="Calibri"/>
            </a:endParaRPr>
          </a:p>
          <a:p>
            <a:r>
              <a:rPr lang="en-US"/>
              <a:t>Almost all innate immune populations contribute to inflammation plus B cells and some T cells</a:t>
            </a:r>
            <a:endParaRPr lang="en-US">
              <a:cs typeface="Calibri"/>
            </a:endParaRPr>
          </a:p>
        </p:txBody>
      </p:sp>
      <p:sp>
        <p:nvSpPr>
          <p:cNvPr id="4" name="Slide Number Placeholder 3"/>
          <p:cNvSpPr>
            <a:spLocks noGrp="1"/>
          </p:cNvSpPr>
          <p:nvPr>
            <p:ph type="sldNum" sz="quarter" idx="5"/>
          </p:nvPr>
        </p:nvSpPr>
        <p:spPr/>
        <p:txBody>
          <a:bodyPr/>
          <a:lstStyle/>
          <a:p>
            <a:fld id="{4BC6EEC5-A7C6-4416-9C32-9FB6E480158D}" type="slidenum">
              <a:rPr lang="en-US"/>
              <a:t>6</a:t>
            </a:fld>
            <a:endParaRPr lang="en-US"/>
          </a:p>
        </p:txBody>
      </p:sp>
    </p:spTree>
    <p:extLst>
      <p:ext uri="{BB962C8B-B14F-4D97-AF65-F5344CB8AC3E}">
        <p14:creationId xmlns:p14="http://schemas.microsoft.com/office/powerpoint/2010/main" val="37579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a:t>
            </a:r>
          </a:p>
          <a:p>
            <a:endParaRPr lang="en-US">
              <a:cs typeface="Calibri"/>
            </a:endParaRPr>
          </a:p>
          <a:p>
            <a:pPr marL="171450" indent="-171450">
              <a:buFont typeface="Arial"/>
              <a:buChar char="•"/>
            </a:pPr>
            <a:r>
              <a:rPr lang="en-US">
                <a:cs typeface="Calibri"/>
              </a:rPr>
              <a:t>Different R libraries to read the data and assemble together read counts with clinical information</a:t>
            </a:r>
          </a:p>
          <a:p>
            <a:pPr marL="171450" indent="-171450">
              <a:buFont typeface="Arial"/>
              <a:buChar char="•"/>
            </a:pPr>
            <a:r>
              <a:rPr lang="en-US">
                <a:cs typeface="Calibri"/>
              </a:rPr>
              <a:t>Gene deduplication filtering and symbol conversion</a:t>
            </a:r>
          </a:p>
          <a:p>
            <a:pPr marL="171450" indent="-171450">
              <a:buFont typeface="Arial"/>
              <a:buChar char="•"/>
            </a:pPr>
            <a:r>
              <a:rPr lang="en-US">
                <a:cs typeface="Calibri"/>
              </a:rPr>
              <a:t>Deconvolution using </a:t>
            </a:r>
            <a:r>
              <a:rPr lang="en-US" err="1">
                <a:cs typeface="Calibri"/>
              </a:rPr>
              <a:t>MUSiC</a:t>
            </a:r>
            <a:r>
              <a:rPr lang="en-US">
                <a:cs typeface="Calibri"/>
              </a:rPr>
              <a:t>: performance optimization</a:t>
            </a:r>
          </a:p>
          <a:p>
            <a:pPr marL="171450" indent="-171450">
              <a:buFont typeface="Arial"/>
              <a:buChar char="•"/>
            </a:pPr>
            <a:r>
              <a:rPr lang="en-US">
                <a:cs typeface="Calibri"/>
              </a:rPr>
              <a:t>Immune cell impact evaluation using statistical  methods and ml </a:t>
            </a:r>
          </a:p>
          <a:p>
            <a:pPr marL="171450" indent="-171450">
              <a:buFont typeface="Arial"/>
              <a:buChar char="•"/>
            </a:pPr>
            <a:r>
              <a:rPr lang="en-US">
                <a:cs typeface="Calibri"/>
              </a:rPr>
              <a:t>Pathway Inference from deconvolution</a:t>
            </a:r>
          </a:p>
        </p:txBody>
      </p:sp>
      <p:sp>
        <p:nvSpPr>
          <p:cNvPr id="4" name="Slide Number Placeholder 3"/>
          <p:cNvSpPr>
            <a:spLocks noGrp="1"/>
          </p:cNvSpPr>
          <p:nvPr>
            <p:ph type="sldNum" sz="quarter" idx="5"/>
          </p:nvPr>
        </p:nvSpPr>
        <p:spPr/>
        <p:txBody>
          <a:bodyPr/>
          <a:lstStyle/>
          <a:p>
            <a:fld id="{4BC6EEC5-A7C6-4416-9C32-9FB6E480158D}" type="slidenum">
              <a:rPr lang="en-US"/>
              <a:t>7</a:t>
            </a:fld>
            <a:endParaRPr lang="en-US"/>
          </a:p>
        </p:txBody>
      </p:sp>
    </p:spTree>
    <p:extLst>
      <p:ext uri="{BB962C8B-B14F-4D97-AF65-F5344CB8AC3E}">
        <p14:creationId xmlns:p14="http://schemas.microsoft.com/office/powerpoint/2010/main" val="1038198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t>
            </a:r>
          </a:p>
        </p:txBody>
      </p:sp>
      <p:sp>
        <p:nvSpPr>
          <p:cNvPr id="4" name="Slide Number Placeholder 3"/>
          <p:cNvSpPr>
            <a:spLocks noGrp="1"/>
          </p:cNvSpPr>
          <p:nvPr>
            <p:ph type="sldNum" sz="quarter" idx="5"/>
          </p:nvPr>
        </p:nvSpPr>
        <p:spPr/>
        <p:txBody>
          <a:bodyPr/>
          <a:lstStyle/>
          <a:p>
            <a:fld id="{4BC6EEC5-A7C6-4416-9C32-9FB6E480158D}" type="slidenum">
              <a:rPr lang="en-US"/>
              <a:t>8</a:t>
            </a:fld>
            <a:endParaRPr lang="en-US"/>
          </a:p>
        </p:txBody>
      </p:sp>
    </p:spTree>
    <p:extLst>
      <p:ext uri="{BB962C8B-B14F-4D97-AF65-F5344CB8AC3E}">
        <p14:creationId xmlns:p14="http://schemas.microsoft.com/office/powerpoint/2010/main" val="382901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L</a:t>
            </a:r>
            <a:endParaRPr lang="en-US"/>
          </a:p>
          <a:p>
            <a:r>
              <a:rPr lang="en-US"/>
              <a:t>TCGA  = The Cancer Genome Atlas </a:t>
            </a:r>
          </a:p>
          <a:p>
            <a:r>
              <a:rPr lang="en-US">
                <a:cs typeface="Calibri"/>
              </a:rPr>
              <a:t>BRCA= breast cancer</a:t>
            </a:r>
          </a:p>
          <a:p>
            <a:r>
              <a:rPr lang="en-US">
                <a:cs typeface="Calibri"/>
              </a:rPr>
              <a:t>Age distribution close</a:t>
            </a:r>
          </a:p>
          <a:p>
            <a:r>
              <a:rPr lang="en-US">
                <a:cs typeface="Calibri"/>
              </a:rPr>
              <a:t>Normal = control </a:t>
            </a:r>
          </a:p>
          <a:p>
            <a:r>
              <a:rPr lang="en-US">
                <a:cs typeface="Calibri"/>
              </a:rPr>
              <a:t>Tumor = experimental;</a:t>
            </a:r>
            <a:r>
              <a:rPr lang="en-US" b="1">
                <a:cs typeface="Calibri"/>
              </a:rPr>
              <a:t> Considered all together for this project (a preliminary investigation) in future can look at stage separately and subtype (outside scope of project)</a:t>
            </a:r>
          </a:p>
        </p:txBody>
      </p:sp>
      <p:sp>
        <p:nvSpPr>
          <p:cNvPr id="4" name="Slide Number Placeholder 3"/>
          <p:cNvSpPr>
            <a:spLocks noGrp="1"/>
          </p:cNvSpPr>
          <p:nvPr>
            <p:ph type="sldNum" sz="quarter" idx="5"/>
          </p:nvPr>
        </p:nvSpPr>
        <p:spPr/>
        <p:txBody>
          <a:bodyPr/>
          <a:lstStyle/>
          <a:p>
            <a:fld id="{4BC6EEC5-A7C6-4416-9C32-9FB6E480158D}" type="slidenum">
              <a:rPr lang="en-US"/>
              <a:t>9</a:t>
            </a:fld>
            <a:endParaRPr lang="en-US"/>
          </a:p>
        </p:txBody>
      </p:sp>
    </p:spTree>
    <p:extLst>
      <p:ext uri="{BB962C8B-B14F-4D97-AF65-F5344CB8AC3E}">
        <p14:creationId xmlns:p14="http://schemas.microsoft.com/office/powerpoint/2010/main" val="56919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 </a:t>
            </a:r>
          </a:p>
          <a:p>
            <a:r>
              <a:rPr lang="en-US">
                <a:cs typeface="Calibri"/>
              </a:rPr>
              <a:t>Same tissue type to deconvolute bulk RNA-seq using </a:t>
            </a:r>
            <a:r>
              <a:rPr lang="en-US" err="1">
                <a:cs typeface="Calibri"/>
              </a:rPr>
              <a:t>scRNA</a:t>
            </a:r>
            <a:r>
              <a:rPr lang="en-US">
                <a:cs typeface="Calibri"/>
              </a:rPr>
              <a:t> seq data as a reference </a:t>
            </a:r>
          </a:p>
          <a:p>
            <a:r>
              <a:rPr lang="en-US">
                <a:cs typeface="Calibri"/>
              </a:rPr>
              <a:t>2 data sets? Coverage of more cell types</a:t>
            </a:r>
          </a:p>
        </p:txBody>
      </p:sp>
      <p:sp>
        <p:nvSpPr>
          <p:cNvPr id="4" name="Slide Number Placeholder 3"/>
          <p:cNvSpPr>
            <a:spLocks noGrp="1"/>
          </p:cNvSpPr>
          <p:nvPr>
            <p:ph type="sldNum" sz="quarter" idx="5"/>
          </p:nvPr>
        </p:nvSpPr>
        <p:spPr/>
        <p:txBody>
          <a:bodyPr/>
          <a:lstStyle/>
          <a:p>
            <a:fld id="{4BC6EEC5-A7C6-4416-9C32-9FB6E480158D}" type="slidenum">
              <a:rPr lang="en-US"/>
              <a:t>10</a:t>
            </a:fld>
            <a:endParaRPr lang="en-US"/>
          </a:p>
        </p:txBody>
      </p:sp>
    </p:spTree>
    <p:extLst>
      <p:ext uri="{BB962C8B-B14F-4D97-AF65-F5344CB8AC3E}">
        <p14:creationId xmlns:p14="http://schemas.microsoft.com/office/powerpoint/2010/main" val="87895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1_B384964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05_A08D79D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09_C743A12A.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11F_5A22CF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2A_7FFB1220.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3390/cancers13061230" TargetMode="External"/><Relationship Id="rId13" Type="http://schemas.openxmlformats.org/officeDocument/2006/relationships/hyperlink" Target="https://doi.org/10.15252/embj.2020107333" TargetMode="External"/><Relationship Id="rId18" Type="http://schemas.openxmlformats.org/officeDocument/2006/relationships/hyperlink" Target="https://doi.org/10.1016/j.clbc.2020.06.011" TargetMode="External"/><Relationship Id="rId3" Type="http://schemas.openxmlformats.org/officeDocument/2006/relationships/hyperlink" Target="https://doi.org/10.1016/j.devcel.2022.05.003" TargetMode="External"/><Relationship Id="rId21" Type="http://schemas.openxmlformats.org/officeDocument/2006/relationships/hyperlink" Target="https://doi.org/10.1038/nri2035" TargetMode="External"/><Relationship Id="rId7" Type="http://schemas.openxmlformats.org/officeDocument/2006/relationships/hyperlink" Target="https://doi.org/10.3389/fimmu.2018.03017" TargetMode="External"/><Relationship Id="rId12" Type="http://schemas.openxmlformats.org/officeDocument/2006/relationships/hyperlink" Target="https://doi.org/10.1038/s41588-021-00911-1" TargetMode="External"/><Relationship Id="rId17" Type="http://schemas.openxmlformats.org/officeDocument/2006/relationships/hyperlink" Target="https://doi.org/10.1038/nri1936" TargetMode="External"/><Relationship Id="rId25" Type="http://schemas.openxmlformats.org/officeDocument/2006/relationships/hyperlink" Target="https://doi.org/10.1038/s41388-021-01880-9" TargetMode="External"/><Relationship Id="rId2" Type="http://schemas.openxmlformats.org/officeDocument/2006/relationships/hyperlink" Target="https://www.wcrf.org/cancer-trends/cancer-survival-statistics/" TargetMode="External"/><Relationship Id="rId16" Type="http://schemas.openxmlformats.org/officeDocument/2006/relationships/hyperlink" Target="https://journals.plos.org/plosone/article?id=10.1371/journal.pone.0280851#pone.0280851.ref008" TargetMode="External"/><Relationship Id="rId20" Type="http://schemas.openxmlformats.org/officeDocument/2006/relationships/hyperlink" Target="https://doi.org/10.1038/nri2360" TargetMode="External"/><Relationship Id="rId1" Type="http://schemas.openxmlformats.org/officeDocument/2006/relationships/slideLayout" Target="../slideLayouts/slideLayout2.xml"/><Relationship Id="rId6" Type="http://schemas.openxmlformats.org/officeDocument/2006/relationships/hyperlink" Target="https://doi.org/10.1002/brb3.2575" TargetMode="External"/><Relationship Id="rId11" Type="http://schemas.openxmlformats.org/officeDocument/2006/relationships/hyperlink" Target="https://doi.org/10.1245/s10434-019-07338-3" TargetMode="External"/><Relationship Id="rId24" Type="http://schemas.openxmlformats.org/officeDocument/2006/relationships/hyperlink" Target="https://doi.org/10.1038/nrc2465" TargetMode="External"/><Relationship Id="rId5" Type="http://schemas.openxmlformats.org/officeDocument/2006/relationships/hyperlink" Target="https://doi.org/10.3389/fgene.2022.976990" TargetMode="External"/><Relationship Id="rId15" Type="http://schemas.openxmlformats.org/officeDocument/2006/relationships/hyperlink" Target="https://doi.org/10.1016/j.stemcr.2018.04.023" TargetMode="External"/><Relationship Id="rId23" Type="http://schemas.openxmlformats.org/officeDocument/2006/relationships/hyperlink" Target="https://doi.org/10.1186/s13046-020-01586-y" TargetMode="External"/><Relationship Id="rId10" Type="http://schemas.openxmlformats.org/officeDocument/2006/relationships/hyperlink" Target="https://doi.org/10.7150/jca.5482" TargetMode="External"/><Relationship Id="rId19" Type="http://schemas.openxmlformats.org/officeDocument/2006/relationships/hyperlink" Target="https://doi.org/10.3389/fimmu.2018.00470" TargetMode="External"/><Relationship Id="rId4" Type="http://schemas.openxmlformats.org/officeDocument/2006/relationships/hyperlink" Target="https://doi.org/10.1093/bib/bbac430" TargetMode="External"/><Relationship Id="rId9" Type="http://schemas.openxmlformats.org/officeDocument/2006/relationships/hyperlink" Target="https://doi.org/10.1101/gad.314617.118" TargetMode="External"/><Relationship Id="rId14" Type="http://schemas.openxmlformats.org/officeDocument/2006/relationships/hyperlink" Target="https://doi.org/10.1186/s12861-015-0058-9" TargetMode="External"/><Relationship Id="rId22" Type="http://schemas.openxmlformats.org/officeDocument/2006/relationships/hyperlink" Target="https://doi.org/10.1038/s41523-023-00508-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4EFD2D7F.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7_EFC5A774.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FDB4E-7A29-71D5-199E-986878214B62}"/>
              </a:ext>
            </a:extLst>
          </p:cNvPr>
          <p:cNvSpPr txBox="1"/>
          <p:nvPr/>
        </p:nvSpPr>
        <p:spPr>
          <a:xfrm>
            <a:off x="717624" y="814282"/>
            <a:ext cx="1126990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latin typeface="Tenorite"/>
              <a:ea typeface="+mn-lt"/>
              <a:cs typeface="+mn-lt"/>
            </a:endParaRPr>
          </a:p>
          <a:p>
            <a:r>
              <a:rPr lang="en-US" sz="4400" b="1">
                <a:latin typeface="Tenorite"/>
                <a:ea typeface="+mn-lt"/>
                <a:cs typeface="+mn-lt"/>
              </a:rPr>
              <a:t>Insights Into Breast Cancer from Deconvolution of Bulk RNA Sequencing Data</a:t>
            </a:r>
            <a:endParaRPr lang="en-US" sz="4400">
              <a:latin typeface="Tenorite"/>
              <a:ea typeface="+mn-lt"/>
              <a:cs typeface="+mn-lt"/>
            </a:endParaRPr>
          </a:p>
        </p:txBody>
      </p:sp>
      <p:sp>
        <p:nvSpPr>
          <p:cNvPr id="3" name="TextBox 2">
            <a:extLst>
              <a:ext uri="{FF2B5EF4-FFF2-40B4-BE49-F238E27FC236}">
                <a16:creationId xmlns:a16="http://schemas.microsoft.com/office/drawing/2014/main" id="{E6D6627F-80C2-5D08-A3FD-78E66E3F6100}"/>
              </a:ext>
            </a:extLst>
          </p:cNvPr>
          <p:cNvSpPr txBox="1"/>
          <p:nvPr/>
        </p:nvSpPr>
        <p:spPr>
          <a:xfrm>
            <a:off x="4174435" y="4253948"/>
            <a:ext cx="322009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tx1">
                    <a:lumMod val="50000"/>
                    <a:lumOff val="50000"/>
                  </a:schemeClr>
                </a:solidFill>
                <a:latin typeface="Tenorite"/>
                <a:cs typeface="Calibri"/>
              </a:rPr>
              <a:t>By:</a:t>
            </a:r>
          </a:p>
          <a:p>
            <a:pPr algn="ctr"/>
            <a:r>
              <a:rPr lang="en-US" sz="2400">
                <a:solidFill>
                  <a:schemeClr val="tx1">
                    <a:lumMod val="50000"/>
                    <a:lumOff val="50000"/>
                  </a:schemeClr>
                </a:solidFill>
                <a:latin typeface="Tenorite"/>
                <a:cs typeface="Calibri"/>
              </a:rPr>
              <a:t>Yves </a:t>
            </a:r>
            <a:r>
              <a:rPr lang="en-US" sz="2400" err="1">
                <a:solidFill>
                  <a:schemeClr val="tx1">
                    <a:lumMod val="50000"/>
                    <a:lumOff val="50000"/>
                  </a:schemeClr>
                </a:solidFill>
                <a:latin typeface="Tenorite"/>
                <a:cs typeface="Calibri"/>
              </a:rPr>
              <a:t>Greatti</a:t>
            </a:r>
            <a:endParaRPr lang="en-US" sz="2400">
              <a:solidFill>
                <a:schemeClr val="tx1">
                  <a:lumMod val="50000"/>
                  <a:lumOff val="50000"/>
                </a:schemeClr>
              </a:solidFill>
              <a:latin typeface="Tenorite"/>
              <a:cs typeface="Calibri"/>
            </a:endParaRPr>
          </a:p>
          <a:p>
            <a:pPr algn="ctr"/>
            <a:r>
              <a:rPr lang="en-US" sz="2400">
                <a:solidFill>
                  <a:schemeClr val="tx1">
                    <a:lumMod val="50000"/>
                    <a:lumOff val="50000"/>
                  </a:schemeClr>
                </a:solidFill>
                <a:latin typeface="Tenorite"/>
                <a:cs typeface="Calibri"/>
              </a:rPr>
              <a:t>Reem Abu-Shamma</a:t>
            </a:r>
          </a:p>
          <a:p>
            <a:pPr algn="ctr"/>
            <a:r>
              <a:rPr lang="en-US" sz="2400">
                <a:solidFill>
                  <a:schemeClr val="tx1">
                    <a:lumMod val="50000"/>
                    <a:lumOff val="50000"/>
                  </a:schemeClr>
                </a:solidFill>
                <a:latin typeface="Tenorite"/>
                <a:cs typeface="Calibri"/>
              </a:rPr>
              <a:t>Lingzhu Shen</a:t>
            </a:r>
          </a:p>
        </p:txBody>
      </p:sp>
    </p:spTree>
    <p:extLst>
      <p:ext uri="{BB962C8B-B14F-4D97-AF65-F5344CB8AC3E}">
        <p14:creationId xmlns:p14="http://schemas.microsoft.com/office/powerpoint/2010/main" val="1098572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59C03-A847-E37B-BF74-FEE4DADD2E74}"/>
              </a:ext>
            </a:extLst>
          </p:cNvPr>
          <p:cNvSpPr>
            <a:spLocks noGrp="1"/>
          </p:cNvSpPr>
          <p:nvPr>
            <p:ph type="title"/>
          </p:nvPr>
        </p:nvSpPr>
        <p:spPr>
          <a:xfrm>
            <a:off x="808638" y="386930"/>
            <a:ext cx="9236700" cy="1188950"/>
          </a:xfrm>
        </p:spPr>
        <p:txBody>
          <a:bodyPr anchor="b">
            <a:normAutofit/>
          </a:bodyPr>
          <a:lstStyle/>
          <a:p>
            <a:r>
              <a:rPr lang="en-US" sz="5400">
                <a:latin typeface="Tenorite"/>
              </a:rPr>
              <a:t>ScRNA-seq Datasets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8E9554-4375-4828-19C2-F5CE8E3702FC}"/>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285750" indent="-285750">
              <a:spcAft>
                <a:spcPts val="1000"/>
              </a:spcAft>
              <a:buFont typeface="Arial"/>
              <a:buChar char="•"/>
            </a:pPr>
            <a:r>
              <a:rPr lang="en-US" sz="2400" b="1">
                <a:latin typeface="Tenorite"/>
                <a:cs typeface="Calibri"/>
              </a:rPr>
              <a:t>GSE161529</a:t>
            </a:r>
            <a:r>
              <a:rPr lang="en-US" sz="2400">
                <a:latin typeface="Tenorite"/>
                <a:cs typeface="Calibri"/>
              </a:rPr>
              <a:t>: study from </a:t>
            </a:r>
            <a:r>
              <a:rPr lang="en-US" sz="2400">
                <a:ea typeface="+mn-lt"/>
                <a:cs typeface="+mn-lt"/>
              </a:rPr>
              <a:t>Pal et. Al.(2021). </a:t>
            </a:r>
          </a:p>
          <a:p>
            <a:pPr marL="0" indent="0">
              <a:spcBef>
                <a:spcPts val="0"/>
              </a:spcBef>
              <a:buNone/>
            </a:pPr>
            <a:r>
              <a:rPr lang="en-US" sz="2400">
                <a:ea typeface="+mn-lt"/>
                <a:cs typeface="+mn-lt"/>
              </a:rPr>
              <a:t>52 patients, 430,000 cells and different </a:t>
            </a:r>
            <a:r>
              <a:rPr lang="en-US" sz="2400" b="0" i="0">
                <a:effectLst/>
                <a:ea typeface="+mn-lt"/>
                <a:cs typeface="+mn-lt"/>
              </a:rPr>
              <a:t>breast cancer</a:t>
            </a:r>
            <a:r>
              <a:rPr lang="en-US" sz="2400">
                <a:ea typeface="+mn-lt"/>
                <a:cs typeface="+mn-lt"/>
              </a:rPr>
              <a:t> subtypes</a:t>
            </a:r>
            <a:r>
              <a:rPr lang="en-US" sz="2400" b="0" i="0">
                <a:effectLst/>
                <a:ea typeface="+mn-lt"/>
                <a:cs typeface="+mn-lt"/>
              </a:rPr>
              <a:t> (</a:t>
            </a:r>
            <a:r>
              <a:rPr lang="en-US" sz="2400">
                <a:ea typeface="+mn-lt"/>
                <a:cs typeface="+mn-lt"/>
              </a:rPr>
              <a:t>4 TNBCs, 4 BRCA1 TNBCs</a:t>
            </a:r>
            <a:r>
              <a:rPr lang="en-US" sz="2400" b="0" i="0">
                <a:effectLst/>
                <a:ea typeface="+mn-lt"/>
                <a:cs typeface="+mn-lt"/>
              </a:rPr>
              <a:t>,</a:t>
            </a:r>
            <a:r>
              <a:rPr lang="en-US" sz="2400">
                <a:ea typeface="+mn-lt"/>
                <a:cs typeface="+mn-lt"/>
              </a:rPr>
              <a:t> 6 HER+ tumors) </a:t>
            </a:r>
          </a:p>
          <a:p>
            <a:pPr marL="0" indent="0">
              <a:spcBef>
                <a:spcPts val="0"/>
              </a:spcBef>
              <a:buNone/>
            </a:pPr>
            <a:endParaRPr lang="en-US" sz="2400">
              <a:latin typeface="Calibri"/>
              <a:cs typeface="Calibri"/>
            </a:endParaRPr>
          </a:p>
          <a:p>
            <a:r>
              <a:rPr lang="en-US" sz="2400" b="1">
                <a:latin typeface="Tenorite"/>
                <a:cs typeface="Calibri"/>
              </a:rPr>
              <a:t>GSE176078</a:t>
            </a:r>
            <a:r>
              <a:rPr lang="en-US" sz="2400">
                <a:latin typeface="Tenorite"/>
                <a:cs typeface="Calibri"/>
              </a:rPr>
              <a:t>: </a:t>
            </a:r>
            <a:r>
              <a:rPr lang="en-US" sz="2400">
                <a:latin typeface="Tenorite"/>
                <a:ea typeface="+mn-lt"/>
                <a:cs typeface="+mn-lt"/>
              </a:rPr>
              <a:t>study from </a:t>
            </a:r>
            <a:r>
              <a:rPr lang="en-US" sz="2400">
                <a:ea typeface="+mn-lt"/>
                <a:cs typeface="+mn-lt"/>
              </a:rPr>
              <a:t>Wu et. Al.(2021). </a:t>
            </a:r>
          </a:p>
          <a:p>
            <a:pPr marL="0" indent="0">
              <a:buNone/>
            </a:pPr>
            <a:r>
              <a:rPr lang="en-US" sz="2400">
                <a:ea typeface="+mn-lt"/>
                <a:cs typeface="+mn-lt"/>
              </a:rPr>
              <a:t>26 primary tumors from three major subtypes of breast cancer (11 ER+, 5 HER2+, and 10 TNBC), 9 major cell types, 49 cell subtypes identified and normal tissue</a:t>
            </a:r>
            <a:endParaRPr lang="en-US" sz="2400">
              <a:cs typeface="Calibri" panose="020F0502020204030204"/>
            </a:endParaRPr>
          </a:p>
        </p:txBody>
      </p:sp>
    </p:spTree>
    <p:extLst>
      <p:ext uri="{BB962C8B-B14F-4D97-AF65-F5344CB8AC3E}">
        <p14:creationId xmlns:p14="http://schemas.microsoft.com/office/powerpoint/2010/main" val="3011810886"/>
      </p:ext>
    </p:extLst>
  </p:cSld>
  <p:clrMapOvr>
    <a:masterClrMapping/>
  </p:clrMapOvr>
  <p:transition spd="slow">
    <p:wip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480279" y="2945952"/>
            <a:ext cx="5339281"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Cell Type Overview</a:t>
            </a:r>
          </a:p>
        </p:txBody>
      </p:sp>
    </p:spTree>
    <p:extLst>
      <p:ext uri="{BB962C8B-B14F-4D97-AF65-F5344CB8AC3E}">
        <p14:creationId xmlns:p14="http://schemas.microsoft.com/office/powerpoint/2010/main" val="374227356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752A91-DE70-8B0C-D512-8E17641EAADC}"/>
              </a:ext>
            </a:extLst>
          </p:cNvPr>
          <p:cNvSpPr txBox="1">
            <a:spLocks/>
          </p:cNvSpPr>
          <p:nvPr/>
        </p:nvSpPr>
        <p:spPr>
          <a:xfrm>
            <a:off x="638881" y="207364"/>
            <a:ext cx="11421803" cy="13686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enorite"/>
              </a:rPr>
              <a:t>Multiple Cell Types Play a Role in the Disease</a:t>
            </a:r>
            <a:endParaRPr lang="en-US"/>
          </a:p>
        </p:txBody>
      </p:sp>
      <p:pic>
        <p:nvPicPr>
          <p:cNvPr id="3" name="Picture 3" descr="Text&#10;&#10;Description automatically generated">
            <a:extLst>
              <a:ext uri="{FF2B5EF4-FFF2-40B4-BE49-F238E27FC236}">
                <a16:creationId xmlns:a16="http://schemas.microsoft.com/office/drawing/2014/main" id="{11DF7D6F-F63D-B270-B6E7-A746921F75EB}"/>
              </a:ext>
            </a:extLst>
          </p:cNvPr>
          <p:cNvPicPr>
            <a:picLocks noChangeAspect="1"/>
          </p:cNvPicPr>
          <p:nvPr/>
        </p:nvPicPr>
        <p:blipFill rotWithShape="1">
          <a:blip r:embed="rId3"/>
          <a:srcRect t="2676" r="-160"/>
          <a:stretch/>
        </p:blipFill>
        <p:spPr>
          <a:xfrm>
            <a:off x="5925444" y="1961771"/>
            <a:ext cx="4773732" cy="3777234"/>
          </a:xfrm>
          <a:prstGeom prst="rect">
            <a:avLst/>
          </a:prstGeom>
        </p:spPr>
      </p:pic>
      <p:pic>
        <p:nvPicPr>
          <p:cNvPr id="4" name="Picture 4" descr="Text&#10;&#10;Description automatically generated">
            <a:extLst>
              <a:ext uri="{FF2B5EF4-FFF2-40B4-BE49-F238E27FC236}">
                <a16:creationId xmlns:a16="http://schemas.microsoft.com/office/drawing/2014/main" id="{D71DACA6-572A-70E7-F235-D2DCABDC0A59}"/>
              </a:ext>
            </a:extLst>
          </p:cNvPr>
          <p:cNvPicPr>
            <a:picLocks noChangeAspect="1"/>
          </p:cNvPicPr>
          <p:nvPr/>
        </p:nvPicPr>
        <p:blipFill rotWithShape="1">
          <a:blip r:embed="rId4"/>
          <a:srcRect l="13725" r="8734"/>
          <a:stretch/>
        </p:blipFill>
        <p:spPr>
          <a:xfrm>
            <a:off x="1594414" y="1540653"/>
            <a:ext cx="3429293" cy="4919524"/>
          </a:xfrm>
          <a:prstGeom prst="rect">
            <a:avLst/>
          </a:prstGeom>
        </p:spPr>
      </p:pic>
      <p:sp>
        <p:nvSpPr>
          <p:cNvPr id="2" name="TextBox 1">
            <a:extLst>
              <a:ext uri="{FF2B5EF4-FFF2-40B4-BE49-F238E27FC236}">
                <a16:creationId xmlns:a16="http://schemas.microsoft.com/office/drawing/2014/main" id="{593ABB39-4BDF-FEC3-69B3-97FE28BC0FB3}"/>
              </a:ext>
            </a:extLst>
          </p:cNvPr>
          <p:cNvSpPr txBox="1"/>
          <p:nvPr/>
        </p:nvSpPr>
        <p:spPr>
          <a:xfrm>
            <a:off x="6408034" y="2285464"/>
            <a:ext cx="9427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D4431C"/>
                </a:solidFill>
                <a:cs typeface="Calibri"/>
              </a:rPr>
              <a:t>(Alveolar) </a:t>
            </a:r>
          </a:p>
        </p:txBody>
      </p:sp>
      <p:sp>
        <p:nvSpPr>
          <p:cNvPr id="5" name="TextBox 4">
            <a:extLst>
              <a:ext uri="{FF2B5EF4-FFF2-40B4-BE49-F238E27FC236}">
                <a16:creationId xmlns:a16="http://schemas.microsoft.com/office/drawing/2014/main" id="{EEAAFB9E-B68A-3EBC-886B-98AC541EF6D7}"/>
              </a:ext>
            </a:extLst>
          </p:cNvPr>
          <p:cNvSpPr txBox="1"/>
          <p:nvPr/>
        </p:nvSpPr>
        <p:spPr>
          <a:xfrm>
            <a:off x="6408035" y="2519892"/>
            <a:ext cx="9976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D4431C"/>
                </a:solidFill>
                <a:cs typeface="Calibri"/>
              </a:rPr>
              <a:t>(Basal)</a:t>
            </a:r>
            <a:endParaRPr lang="en-US"/>
          </a:p>
        </p:txBody>
      </p:sp>
      <p:sp>
        <p:nvSpPr>
          <p:cNvPr id="6" name="TextBox 5">
            <a:extLst>
              <a:ext uri="{FF2B5EF4-FFF2-40B4-BE49-F238E27FC236}">
                <a16:creationId xmlns:a16="http://schemas.microsoft.com/office/drawing/2014/main" id="{31F15B9F-C3EA-3110-B6A7-BE6CC7E232E2}"/>
              </a:ext>
            </a:extLst>
          </p:cNvPr>
          <p:cNvSpPr txBox="1"/>
          <p:nvPr/>
        </p:nvSpPr>
        <p:spPr>
          <a:xfrm>
            <a:off x="6278333" y="2990646"/>
            <a:ext cx="17390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D4431C"/>
                </a:solidFill>
                <a:cs typeface="Calibri"/>
              </a:rPr>
              <a:t>(Hormone Sensing )</a:t>
            </a:r>
            <a:endParaRPr lang="en-US"/>
          </a:p>
        </p:txBody>
      </p:sp>
    </p:spTree>
    <p:extLst>
      <p:ext uri="{BB962C8B-B14F-4D97-AF65-F5344CB8AC3E}">
        <p14:creationId xmlns:p14="http://schemas.microsoft.com/office/powerpoint/2010/main" val="18431481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164110" y="1648451"/>
            <a:ext cx="5767753" cy="2912448"/>
          </a:xfrm>
        </p:spPr>
        <p:txBody>
          <a:bodyPr vert="horz" lIns="91440" tIns="45720" rIns="91440" bIns="45720" rtlCol="0" anchor="b">
            <a:normAutofit/>
          </a:bodyPr>
          <a:lstStyle/>
          <a:p>
            <a:r>
              <a:rPr lang="en-US" sz="2400">
                <a:solidFill>
                  <a:schemeClr val="bg1">
                    <a:lumMod val="50000"/>
                  </a:schemeClr>
                </a:solidFill>
                <a:latin typeface="Tenorite"/>
              </a:rPr>
              <a:t>Datasets and cell types</a:t>
            </a:r>
            <a:br>
              <a:rPr lang="en-US" sz="2400">
                <a:solidFill>
                  <a:schemeClr val="bg1">
                    <a:lumMod val="50000"/>
                  </a:schemeClr>
                </a:solidFill>
                <a:latin typeface="Tenorite"/>
              </a:rPr>
            </a:br>
            <a:br>
              <a:rPr lang="en-US" sz="2400">
                <a:solidFill>
                  <a:schemeClr val="bg1">
                    <a:lumMod val="50000"/>
                  </a:schemeClr>
                </a:solidFill>
                <a:latin typeface="Tenorite"/>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Top</a:t>
            </a:r>
            <a:r>
              <a:rPr lang="en-US" sz="2400">
                <a:solidFill>
                  <a:schemeClr val="bg1">
                    <a:lumMod val="50000"/>
                  </a:schemeClr>
                </a:solidFill>
                <a:latin typeface="Tenorite"/>
                <a:cs typeface="Calibri Light"/>
              </a:rPr>
              <a:t>: Normal cohort </a:t>
            </a:r>
            <a:r>
              <a:rPr lang="en-US" sz="2400">
                <a:solidFill>
                  <a:schemeClr val="bg1">
                    <a:lumMod val="50000"/>
                  </a:schemeClr>
                </a:solidFill>
                <a:ea typeface="+mj-lt"/>
                <a:cs typeface="+mj-lt"/>
              </a:rPr>
              <a:t>(</a:t>
            </a:r>
            <a:r>
              <a:rPr lang="en-US" sz="2400">
                <a:solidFill>
                  <a:schemeClr val="bg1">
                    <a:lumMod val="50000"/>
                  </a:schemeClr>
                </a:solidFill>
                <a:latin typeface="Tenorite"/>
                <a:ea typeface="+mj-lt"/>
                <a:cs typeface="+mj-lt"/>
              </a:rPr>
              <a:t>GSE161529</a:t>
            </a:r>
            <a:r>
              <a:rPr lang="en-US" sz="2400">
                <a:solidFill>
                  <a:schemeClr val="bg1">
                    <a:lumMod val="50000"/>
                  </a:schemeClr>
                </a:solidFill>
                <a:ea typeface="+mj-lt"/>
                <a:cs typeface="+mj-lt"/>
              </a:rPr>
              <a:t>)</a:t>
            </a:r>
            <a:br>
              <a:rPr lang="en-US" sz="2400">
                <a:latin typeface="Tenorite"/>
                <a:cs typeface="+mj-lt"/>
              </a:rPr>
            </a:br>
            <a:br>
              <a:rPr lang="en-US" sz="2400">
                <a:solidFill>
                  <a:schemeClr val="bg1">
                    <a:lumMod val="50000"/>
                  </a:schemeClr>
                </a:solidFill>
                <a:latin typeface="Tenorite"/>
                <a:cs typeface="Calibri Light"/>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Middle</a:t>
            </a:r>
            <a:r>
              <a:rPr lang="en-US" sz="2400">
                <a:solidFill>
                  <a:schemeClr val="bg1">
                    <a:lumMod val="50000"/>
                  </a:schemeClr>
                </a:solidFill>
                <a:latin typeface="Tenorite"/>
                <a:cs typeface="Calibri Light"/>
              </a:rPr>
              <a:t>: Tumor cohort (GSE161529)</a:t>
            </a:r>
            <a:br>
              <a:rPr lang="en-US" sz="2400">
                <a:solidFill>
                  <a:schemeClr val="bg1">
                    <a:lumMod val="50000"/>
                  </a:schemeClr>
                </a:solidFill>
                <a:latin typeface="Tenorite"/>
                <a:cs typeface="Calibri Light"/>
              </a:rPr>
            </a:br>
            <a:br>
              <a:rPr lang="en-US" sz="2400">
                <a:solidFill>
                  <a:schemeClr val="bg1">
                    <a:lumMod val="50000"/>
                  </a:schemeClr>
                </a:solidFill>
                <a:latin typeface="Tenorite"/>
                <a:cs typeface="Calibri Light"/>
              </a:rPr>
            </a:br>
            <a:r>
              <a:rPr lang="en-US" sz="2400">
                <a:solidFill>
                  <a:schemeClr val="bg1">
                    <a:lumMod val="50000"/>
                  </a:schemeClr>
                </a:solidFill>
                <a:latin typeface="Tenorite"/>
                <a:cs typeface="Calibri Light"/>
              </a:rPr>
              <a:t>- </a:t>
            </a:r>
            <a:r>
              <a:rPr lang="en-US" sz="2400" b="1">
                <a:solidFill>
                  <a:schemeClr val="bg1">
                    <a:lumMod val="50000"/>
                  </a:schemeClr>
                </a:solidFill>
                <a:latin typeface="Tenorite"/>
                <a:cs typeface="Calibri Light"/>
              </a:rPr>
              <a:t>Bottom</a:t>
            </a:r>
            <a:r>
              <a:rPr lang="en-US" sz="2400">
                <a:solidFill>
                  <a:schemeClr val="bg1">
                    <a:lumMod val="50000"/>
                  </a:schemeClr>
                </a:solidFill>
                <a:latin typeface="Tenorite"/>
                <a:cs typeface="Calibri Light"/>
              </a:rPr>
              <a:t>: Tumor cohort (GSE176078)</a:t>
            </a:r>
          </a:p>
        </p:txBody>
      </p:sp>
      <p:pic>
        <p:nvPicPr>
          <p:cNvPr id="3" name="Picture 3" descr="Chart, bar chart&#10;&#10;Description automatically generated">
            <a:extLst>
              <a:ext uri="{FF2B5EF4-FFF2-40B4-BE49-F238E27FC236}">
                <a16:creationId xmlns:a16="http://schemas.microsoft.com/office/drawing/2014/main" id="{1B880A12-5257-BD39-E34C-2DC95BF6DE6E}"/>
              </a:ext>
            </a:extLst>
          </p:cNvPr>
          <p:cNvPicPr>
            <a:picLocks noChangeAspect="1"/>
          </p:cNvPicPr>
          <p:nvPr/>
        </p:nvPicPr>
        <p:blipFill>
          <a:blip r:embed="rId3"/>
          <a:stretch>
            <a:fillRect/>
          </a:stretch>
        </p:blipFill>
        <p:spPr>
          <a:xfrm>
            <a:off x="6980432" y="126872"/>
            <a:ext cx="4690330" cy="1956204"/>
          </a:xfrm>
          <a:prstGeom prst="rect">
            <a:avLst/>
          </a:prstGeom>
        </p:spPr>
      </p:pic>
      <p:pic>
        <p:nvPicPr>
          <p:cNvPr id="5" name="Picture 5" descr="Chart, bar chart&#10;&#10;Description automatically generated">
            <a:extLst>
              <a:ext uri="{FF2B5EF4-FFF2-40B4-BE49-F238E27FC236}">
                <a16:creationId xmlns:a16="http://schemas.microsoft.com/office/drawing/2014/main" id="{68A344D2-9D32-D901-7819-D8BD59FF9040}"/>
              </a:ext>
            </a:extLst>
          </p:cNvPr>
          <p:cNvPicPr>
            <a:picLocks noChangeAspect="1"/>
          </p:cNvPicPr>
          <p:nvPr/>
        </p:nvPicPr>
        <p:blipFill>
          <a:blip r:embed="rId4"/>
          <a:stretch>
            <a:fillRect/>
          </a:stretch>
        </p:blipFill>
        <p:spPr>
          <a:xfrm>
            <a:off x="6943233" y="4213562"/>
            <a:ext cx="4771405" cy="2565886"/>
          </a:xfrm>
          <a:prstGeom prst="rect">
            <a:avLst/>
          </a:prstGeom>
        </p:spPr>
      </p:pic>
      <p:pic>
        <p:nvPicPr>
          <p:cNvPr id="4" name="Picture 4" descr="Chart, bar chart&#10;&#10;Description automatically generated">
            <a:extLst>
              <a:ext uri="{FF2B5EF4-FFF2-40B4-BE49-F238E27FC236}">
                <a16:creationId xmlns:a16="http://schemas.microsoft.com/office/drawing/2014/main" id="{84943F38-CBEF-FB7A-E993-3E9B7C1DA573}"/>
              </a:ext>
            </a:extLst>
          </p:cNvPr>
          <p:cNvPicPr>
            <a:picLocks noChangeAspect="1"/>
          </p:cNvPicPr>
          <p:nvPr/>
        </p:nvPicPr>
        <p:blipFill>
          <a:blip r:embed="rId5"/>
          <a:stretch>
            <a:fillRect/>
          </a:stretch>
        </p:blipFill>
        <p:spPr>
          <a:xfrm>
            <a:off x="6896317" y="2163528"/>
            <a:ext cx="4773984" cy="1991824"/>
          </a:xfrm>
          <a:prstGeom prst="rect">
            <a:avLst/>
          </a:prstGeom>
        </p:spPr>
      </p:pic>
    </p:spTree>
    <p:extLst>
      <p:ext uri="{BB962C8B-B14F-4D97-AF65-F5344CB8AC3E}">
        <p14:creationId xmlns:p14="http://schemas.microsoft.com/office/powerpoint/2010/main" val="20190836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4659222" y="2945952"/>
            <a:ext cx="4389904"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Tools</a:t>
            </a:r>
            <a:endParaRPr lang="en-US"/>
          </a:p>
        </p:txBody>
      </p:sp>
    </p:spTree>
    <p:extLst>
      <p:ext uri="{BB962C8B-B14F-4D97-AF65-F5344CB8AC3E}">
        <p14:creationId xmlns:p14="http://schemas.microsoft.com/office/powerpoint/2010/main" val="185978532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imeline&#10;&#10;Description automatically generated">
            <a:extLst>
              <a:ext uri="{FF2B5EF4-FFF2-40B4-BE49-F238E27FC236}">
                <a16:creationId xmlns:a16="http://schemas.microsoft.com/office/drawing/2014/main" id="{494D61C8-D2CF-F0B8-E0BC-2BE0172E9AC2}"/>
              </a:ext>
            </a:extLst>
          </p:cNvPr>
          <p:cNvPicPr>
            <a:picLocks noChangeAspect="1"/>
          </p:cNvPicPr>
          <p:nvPr/>
        </p:nvPicPr>
        <p:blipFill rotWithShape="1">
          <a:blip r:embed="rId3"/>
          <a:srcRect l="6168" r="2722" b="1"/>
          <a:stretch/>
        </p:blipFill>
        <p:spPr>
          <a:xfrm>
            <a:off x="971584" y="1165662"/>
            <a:ext cx="10068374" cy="5652532"/>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815F7-C0BA-F5E2-839A-2927D119ED98}"/>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Workflow of Deconvolution Methods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136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8F8E15-BC66-6490-A28D-10076DCA9AAA}"/>
              </a:ext>
            </a:extLst>
          </p:cNvPr>
          <p:cNvSpPr>
            <a:spLocks noGrp="1"/>
          </p:cNvSpPr>
          <p:nvPr>
            <p:ph type="title"/>
          </p:nvPr>
        </p:nvSpPr>
        <p:spPr>
          <a:xfrm>
            <a:off x="371094" y="1161288"/>
            <a:ext cx="3438144" cy="1239012"/>
          </a:xfrm>
        </p:spPr>
        <p:txBody>
          <a:bodyPr anchor="ctr">
            <a:normAutofit/>
          </a:bodyPr>
          <a:lstStyle/>
          <a:p>
            <a:r>
              <a:rPr lang="en-US" sz="2800" err="1">
                <a:latin typeface="Tenorite"/>
                <a:cs typeface="Calibri Light"/>
              </a:rPr>
              <a:t>MUlti</a:t>
            </a:r>
            <a:r>
              <a:rPr lang="en-US" sz="2800">
                <a:latin typeface="Tenorite"/>
                <a:cs typeface="Calibri Light"/>
              </a:rPr>
              <a:t>-Subject </a:t>
            </a:r>
            <a:r>
              <a:rPr lang="en-US" sz="2800" err="1">
                <a:latin typeface="Tenorite"/>
                <a:cs typeface="Calibri Light"/>
              </a:rPr>
              <a:t>SIngle</a:t>
            </a:r>
            <a:r>
              <a:rPr lang="en-US" sz="2800">
                <a:latin typeface="Tenorite"/>
                <a:cs typeface="Calibri Light"/>
              </a:rPr>
              <a:t> Cell deconvolution</a:t>
            </a:r>
            <a:endParaRPr lang="en-US" sz="2800">
              <a:latin typeface="Tenorite"/>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6CB735-6A18-58B7-10E7-CCFC587F5F3A}"/>
              </a:ext>
            </a:extLst>
          </p:cNvPr>
          <p:cNvSpPr>
            <a:spLocks noGrp="1"/>
          </p:cNvSpPr>
          <p:nvPr>
            <p:ph idx="1"/>
          </p:nvPr>
        </p:nvSpPr>
        <p:spPr>
          <a:xfrm>
            <a:off x="371094" y="2718054"/>
            <a:ext cx="3438906" cy="3207258"/>
          </a:xfrm>
        </p:spPr>
        <p:txBody>
          <a:bodyPr vert="horz" lIns="91440" tIns="45720" rIns="91440" bIns="45720" rtlCol="0" anchor="t">
            <a:noAutofit/>
          </a:bodyPr>
          <a:lstStyle/>
          <a:p>
            <a:r>
              <a:rPr lang="en-US" sz="1800">
                <a:latin typeface="Tenorite"/>
                <a:cs typeface="Arial"/>
              </a:rPr>
              <a:t>It is a linear regression-based method.</a:t>
            </a:r>
          </a:p>
          <a:p>
            <a:r>
              <a:rPr lang="en-US" sz="1800">
                <a:latin typeface="Tenorite"/>
                <a:cs typeface="Calibri"/>
              </a:rPr>
              <a:t>It performs its own data normalization, effectively dealing with batch effect.</a:t>
            </a:r>
          </a:p>
          <a:p>
            <a:r>
              <a:rPr lang="en-US" sz="1800">
                <a:latin typeface="Tenorite"/>
                <a:cs typeface="Arial"/>
              </a:rPr>
              <a:t>It is a weighted non-negative least squares (W-NNLS) iterative procedure up-weighs genes with low cross-subject variance and down-weighs and with less cross-cell type variations.</a:t>
            </a:r>
          </a:p>
          <a:p>
            <a:pPr marL="0" indent="0">
              <a:buNone/>
            </a:pPr>
            <a:endParaRPr lang="en-US" sz="1700">
              <a:latin typeface="Tenorite"/>
              <a:cs typeface="Calibri"/>
            </a:endParaRPr>
          </a:p>
          <a:p>
            <a:endParaRPr lang="en-US" sz="1700">
              <a:latin typeface="Tenorite"/>
              <a:cs typeface="Calibri"/>
            </a:endParaRPr>
          </a:p>
        </p:txBody>
      </p:sp>
      <p:pic>
        <p:nvPicPr>
          <p:cNvPr id="4" name="Picture 4" descr="Chart&#10;&#10;Description automatically generated">
            <a:extLst>
              <a:ext uri="{FF2B5EF4-FFF2-40B4-BE49-F238E27FC236}">
                <a16:creationId xmlns:a16="http://schemas.microsoft.com/office/drawing/2014/main" id="{D7592522-8C41-D69B-2272-D684022362EB}"/>
              </a:ext>
            </a:extLst>
          </p:cNvPr>
          <p:cNvPicPr>
            <a:picLocks noChangeAspect="1"/>
          </p:cNvPicPr>
          <p:nvPr/>
        </p:nvPicPr>
        <p:blipFill>
          <a:blip r:embed="rId3"/>
          <a:stretch>
            <a:fillRect/>
          </a:stretch>
        </p:blipFill>
        <p:spPr>
          <a:xfrm>
            <a:off x="4901184" y="1567088"/>
            <a:ext cx="6922008" cy="3824408"/>
          </a:xfrm>
          <a:prstGeom prst="rect">
            <a:avLst/>
          </a:prstGeom>
        </p:spPr>
      </p:pic>
    </p:spTree>
    <p:extLst>
      <p:ext uri="{BB962C8B-B14F-4D97-AF65-F5344CB8AC3E}">
        <p14:creationId xmlns:p14="http://schemas.microsoft.com/office/powerpoint/2010/main" val="416611998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24E9777-DF7E-45E5-B387-86C306DA6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27292-316D-AD92-D382-240D041CE324}"/>
              </a:ext>
            </a:extLst>
          </p:cNvPr>
          <p:cNvSpPr>
            <a:spLocks noGrp="1"/>
          </p:cNvSpPr>
          <p:nvPr>
            <p:ph type="title"/>
          </p:nvPr>
        </p:nvSpPr>
        <p:spPr>
          <a:xfrm>
            <a:off x="333290" y="703718"/>
            <a:ext cx="4531568" cy="1414145"/>
          </a:xfrm>
        </p:spPr>
        <p:txBody>
          <a:bodyPr anchor="b">
            <a:normAutofit/>
          </a:bodyPr>
          <a:lstStyle/>
          <a:p>
            <a:r>
              <a:rPr lang="en-US" sz="3600">
                <a:latin typeface="Tenorite"/>
                <a:cs typeface="Calibri Light"/>
              </a:rPr>
              <a:t>ML Model Settings</a:t>
            </a:r>
            <a:endParaRPr lang="en-US" sz="3600">
              <a:latin typeface="Tenorite"/>
            </a:endParaRPr>
          </a:p>
        </p:txBody>
      </p:sp>
      <p:sp>
        <p:nvSpPr>
          <p:cNvPr id="3" name="Content Placeholder 2">
            <a:extLst>
              <a:ext uri="{FF2B5EF4-FFF2-40B4-BE49-F238E27FC236}">
                <a16:creationId xmlns:a16="http://schemas.microsoft.com/office/drawing/2014/main" id="{F7DC7FFC-5D4B-F4DF-8239-8DFC8CA03844}"/>
              </a:ext>
            </a:extLst>
          </p:cNvPr>
          <p:cNvSpPr>
            <a:spLocks noGrp="1"/>
          </p:cNvSpPr>
          <p:nvPr>
            <p:ph idx="1"/>
          </p:nvPr>
        </p:nvSpPr>
        <p:spPr>
          <a:xfrm>
            <a:off x="196305" y="2592155"/>
            <a:ext cx="4418241" cy="3023702"/>
          </a:xfrm>
        </p:spPr>
        <p:txBody>
          <a:bodyPr vert="horz" lIns="91440" tIns="45720" rIns="91440" bIns="45720" rtlCol="0" anchor="ctr">
            <a:normAutofit/>
          </a:bodyPr>
          <a:lstStyle/>
          <a:p>
            <a:r>
              <a:rPr lang="en-US" sz="1800">
                <a:solidFill>
                  <a:schemeClr val="bg1">
                    <a:lumMod val="50000"/>
                  </a:schemeClr>
                </a:solidFill>
                <a:latin typeface="Tenorite"/>
                <a:cs typeface="Calibri"/>
              </a:rPr>
              <a:t>Cross-validation with hyper-parameter tuning:</a:t>
            </a:r>
          </a:p>
          <a:p>
            <a:pPr marL="0" indent="0">
              <a:buNone/>
            </a:pPr>
            <a:r>
              <a:rPr lang="en-US" sz="1800">
                <a:solidFill>
                  <a:schemeClr val="bg1">
                    <a:lumMod val="50000"/>
                  </a:schemeClr>
                </a:solidFill>
                <a:latin typeface="Tenorite"/>
                <a:cs typeface="Calibri"/>
              </a:rPr>
              <a:t>   kernel: </a:t>
            </a:r>
            <a:r>
              <a:rPr lang="en-US" sz="1800" err="1">
                <a:solidFill>
                  <a:schemeClr val="bg1">
                    <a:lumMod val="50000"/>
                  </a:schemeClr>
                </a:solidFill>
                <a:latin typeface="Tenorite"/>
                <a:cs typeface="Calibri"/>
              </a:rPr>
              <a:t>gbtree</a:t>
            </a:r>
            <a:r>
              <a:rPr lang="en-US" sz="1800">
                <a:solidFill>
                  <a:schemeClr val="bg1">
                    <a:lumMod val="50000"/>
                  </a:schemeClr>
                </a:solidFill>
                <a:latin typeface="Tenorite"/>
                <a:cs typeface="Calibri"/>
              </a:rPr>
              <a:t>, alpha: 0.01, lambda: 1</a:t>
            </a:r>
          </a:p>
          <a:p>
            <a:pPr marL="0" indent="0">
              <a:buNone/>
            </a:pPr>
            <a:endParaRPr lang="en-US" sz="1800">
              <a:solidFill>
                <a:schemeClr val="bg1">
                  <a:lumMod val="50000"/>
                </a:schemeClr>
              </a:solidFill>
              <a:latin typeface="Tenorite"/>
              <a:cs typeface="Calibri"/>
            </a:endParaRPr>
          </a:p>
          <a:p>
            <a:r>
              <a:rPr lang="en-US" sz="1800">
                <a:solidFill>
                  <a:schemeClr val="bg1">
                    <a:lumMod val="50000"/>
                  </a:schemeClr>
                </a:solidFill>
                <a:latin typeface="Tenorite"/>
                <a:cs typeface="Calibri"/>
              </a:rPr>
              <a:t>Features Importance based on Shapley value</a:t>
            </a:r>
          </a:p>
        </p:txBody>
      </p:sp>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110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35D5A6-AB7A-4677-8D44-034515D66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4757" y="703666"/>
            <a:ext cx="7168911" cy="563811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88F56832-112F-31BD-3C26-094A2A6FA16A}"/>
              </a:ext>
            </a:extLst>
          </p:cNvPr>
          <p:cNvPicPr>
            <a:picLocks noChangeAspect="1"/>
          </p:cNvPicPr>
          <p:nvPr/>
        </p:nvPicPr>
        <p:blipFill>
          <a:blip r:embed="rId3"/>
          <a:stretch>
            <a:fillRect/>
          </a:stretch>
        </p:blipFill>
        <p:spPr>
          <a:xfrm>
            <a:off x="5061949" y="983876"/>
            <a:ext cx="2121408" cy="1437253"/>
          </a:xfrm>
          <a:prstGeom prst="rect">
            <a:avLst/>
          </a:prstGeom>
        </p:spPr>
      </p:pic>
      <p:pic>
        <p:nvPicPr>
          <p:cNvPr id="6" name="Picture 6" descr="Icon&#10;&#10;Description automatically generated">
            <a:extLst>
              <a:ext uri="{FF2B5EF4-FFF2-40B4-BE49-F238E27FC236}">
                <a16:creationId xmlns:a16="http://schemas.microsoft.com/office/drawing/2014/main" id="{6BC76635-1043-B60F-61CD-8DF8FEDE615E}"/>
              </a:ext>
            </a:extLst>
          </p:cNvPr>
          <p:cNvPicPr>
            <a:picLocks noChangeAspect="1"/>
          </p:cNvPicPr>
          <p:nvPr/>
        </p:nvPicPr>
        <p:blipFill>
          <a:blip r:embed="rId4"/>
          <a:stretch>
            <a:fillRect/>
          </a:stretch>
        </p:blipFill>
        <p:spPr>
          <a:xfrm>
            <a:off x="9697697" y="655437"/>
            <a:ext cx="2091230" cy="1766812"/>
          </a:xfrm>
          <a:prstGeom prst="rect">
            <a:avLst/>
          </a:prstGeom>
        </p:spPr>
      </p:pic>
      <p:pic>
        <p:nvPicPr>
          <p:cNvPr id="5" name="Picture 5" descr="Logo&#10;&#10;Description automatically generated">
            <a:extLst>
              <a:ext uri="{FF2B5EF4-FFF2-40B4-BE49-F238E27FC236}">
                <a16:creationId xmlns:a16="http://schemas.microsoft.com/office/drawing/2014/main" id="{0F1A8FA0-E0DA-EA67-1AB8-0CDBA59E56D0}"/>
              </a:ext>
            </a:extLst>
          </p:cNvPr>
          <p:cNvPicPr>
            <a:picLocks noChangeAspect="1"/>
          </p:cNvPicPr>
          <p:nvPr/>
        </p:nvPicPr>
        <p:blipFill>
          <a:blip r:embed="rId5"/>
          <a:stretch>
            <a:fillRect/>
          </a:stretch>
        </p:blipFill>
        <p:spPr>
          <a:xfrm>
            <a:off x="7803931" y="2252127"/>
            <a:ext cx="2121408" cy="997061"/>
          </a:xfrm>
          <a:prstGeom prst="rect">
            <a:avLst/>
          </a:prstGeom>
        </p:spPr>
      </p:pic>
      <p:pic>
        <p:nvPicPr>
          <p:cNvPr id="7" name="Picture 7" descr="Table&#10;&#10;Description automatically generated">
            <a:extLst>
              <a:ext uri="{FF2B5EF4-FFF2-40B4-BE49-F238E27FC236}">
                <a16:creationId xmlns:a16="http://schemas.microsoft.com/office/drawing/2014/main" id="{92B46FD7-C312-1982-3B56-B50BCFD5ABAD}"/>
              </a:ext>
            </a:extLst>
          </p:cNvPr>
          <p:cNvPicPr>
            <a:picLocks noChangeAspect="1"/>
          </p:cNvPicPr>
          <p:nvPr/>
        </p:nvPicPr>
        <p:blipFill>
          <a:blip r:embed="rId6"/>
          <a:stretch>
            <a:fillRect/>
          </a:stretch>
        </p:blipFill>
        <p:spPr>
          <a:xfrm>
            <a:off x="5061949" y="3854281"/>
            <a:ext cx="6680148" cy="1035422"/>
          </a:xfrm>
          <a:prstGeom prst="rect">
            <a:avLst/>
          </a:prstGeom>
        </p:spPr>
      </p:pic>
    </p:spTree>
    <p:extLst>
      <p:ext uri="{BB962C8B-B14F-4D97-AF65-F5344CB8AC3E}">
        <p14:creationId xmlns:p14="http://schemas.microsoft.com/office/powerpoint/2010/main" val="372358469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2" name="Rectangle 3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2246D-F224-0EAF-9000-E61A995E0DB8}"/>
              </a:ext>
            </a:extLst>
          </p:cNvPr>
          <p:cNvSpPr>
            <a:spLocks noGrp="1"/>
          </p:cNvSpPr>
          <p:nvPr>
            <p:ph type="title"/>
          </p:nvPr>
        </p:nvSpPr>
        <p:spPr>
          <a:xfrm>
            <a:off x="1057025" y="922644"/>
            <a:ext cx="5040285" cy="1169585"/>
          </a:xfrm>
        </p:spPr>
        <p:txBody>
          <a:bodyPr anchor="b">
            <a:normAutofit fontScale="90000"/>
          </a:bodyPr>
          <a:lstStyle/>
          <a:p>
            <a:r>
              <a:rPr lang="en-US" sz="3400" err="1">
                <a:latin typeface="Tenorite"/>
                <a:cs typeface="Calibri Light"/>
              </a:rPr>
              <a:t>PROGENy</a:t>
            </a:r>
            <a:r>
              <a:rPr lang="en-US" sz="3400">
                <a:latin typeface="Tenorite"/>
                <a:cs typeface="Calibri Light"/>
              </a:rPr>
              <a:t> and Decoupler for pathway activity inference</a:t>
            </a:r>
          </a:p>
        </p:txBody>
      </p:sp>
      <p:sp>
        <p:nvSpPr>
          <p:cNvPr id="37" name="Rectangle 3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0365D5-A2F9-8078-D0CE-F17536843301}"/>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2000">
                <a:latin typeface="Tenorite"/>
                <a:cs typeface="Calibri"/>
              </a:rPr>
              <a:t>PROGENy is a list of 14 cancer related pathways and the top 100 responsive genes ranked by p-values, with their weights for each pathway.</a:t>
            </a:r>
          </a:p>
          <a:p>
            <a:r>
              <a:rPr lang="en-US" sz="2000">
                <a:latin typeface="Tenorite"/>
                <a:cs typeface="Calibri"/>
              </a:rPr>
              <a:t>Decoupler uses the regulator weights from PROGENy to explain the read counts and compute a consensus score which is the average of three different z-scores generated by a univariate linear model (ulm), multivariate model (mlm) and weighted sum model (wsum_norm)</a:t>
            </a:r>
          </a:p>
          <a:p>
            <a:endParaRPr lang="en-US" sz="2000">
              <a:latin typeface="Tenorite"/>
              <a:cs typeface="Calibri"/>
            </a:endParaRPr>
          </a:p>
        </p:txBody>
      </p:sp>
      <p:pic>
        <p:nvPicPr>
          <p:cNvPr id="5" name="Picture 5" descr="Diagram&#10;&#10;Description automatically generated">
            <a:extLst>
              <a:ext uri="{FF2B5EF4-FFF2-40B4-BE49-F238E27FC236}">
                <a16:creationId xmlns:a16="http://schemas.microsoft.com/office/drawing/2014/main" id="{193B13F0-B955-466C-7D1C-1DFF64988BA9}"/>
              </a:ext>
            </a:extLst>
          </p:cNvPr>
          <p:cNvPicPr>
            <a:picLocks noChangeAspect="1"/>
          </p:cNvPicPr>
          <p:nvPr/>
        </p:nvPicPr>
        <p:blipFill>
          <a:blip r:embed="rId3"/>
          <a:stretch>
            <a:fillRect/>
          </a:stretch>
        </p:blipFill>
        <p:spPr>
          <a:xfrm>
            <a:off x="7193991" y="1220196"/>
            <a:ext cx="3488071" cy="2581173"/>
          </a:xfrm>
          <a:prstGeom prst="rect">
            <a:avLst/>
          </a:prstGeom>
        </p:spPr>
      </p:pic>
      <p:pic>
        <p:nvPicPr>
          <p:cNvPr id="6" name="Picture 6" descr="Table&#10;&#10;Description automatically generated">
            <a:extLst>
              <a:ext uri="{FF2B5EF4-FFF2-40B4-BE49-F238E27FC236}">
                <a16:creationId xmlns:a16="http://schemas.microsoft.com/office/drawing/2014/main" id="{5A3B15C2-B6E3-D66F-D8C0-B19E2D320ADB}"/>
              </a:ext>
            </a:extLst>
          </p:cNvPr>
          <p:cNvPicPr>
            <a:picLocks noChangeAspect="1"/>
          </p:cNvPicPr>
          <p:nvPr/>
        </p:nvPicPr>
        <p:blipFill>
          <a:blip r:embed="rId4"/>
          <a:stretch>
            <a:fillRect/>
          </a:stretch>
        </p:blipFill>
        <p:spPr>
          <a:xfrm>
            <a:off x="6946667" y="4273130"/>
            <a:ext cx="4389120" cy="1185061"/>
          </a:xfrm>
          <a:prstGeom prst="rect">
            <a:avLst/>
          </a:prstGeom>
        </p:spPr>
      </p:pic>
    </p:spTree>
    <p:extLst>
      <p:ext uri="{BB962C8B-B14F-4D97-AF65-F5344CB8AC3E}">
        <p14:creationId xmlns:p14="http://schemas.microsoft.com/office/powerpoint/2010/main" val="135893509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776157" y="2732307"/>
            <a:ext cx="5173268"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Deconvolution Results</a:t>
            </a:r>
            <a:endParaRPr lang="en-US"/>
          </a:p>
        </p:txBody>
      </p:sp>
    </p:spTree>
    <p:extLst>
      <p:ext uri="{BB962C8B-B14F-4D97-AF65-F5344CB8AC3E}">
        <p14:creationId xmlns:p14="http://schemas.microsoft.com/office/powerpoint/2010/main" val="258220496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104FFF-F4C6-041A-C52C-EEEF9ECCF63B}"/>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Why is Breast Cancer such a problem?</a:t>
            </a:r>
          </a:p>
        </p:txBody>
      </p:sp>
      <p:sp>
        <p:nvSpPr>
          <p:cNvPr id="15"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60EEEFC-BC60-D267-5EE5-9A5BB8B719EF}"/>
              </a:ext>
            </a:extLst>
          </p:cNvPr>
          <p:cNvSpPr txBox="1"/>
          <p:nvPr/>
        </p:nvSpPr>
        <p:spPr>
          <a:xfrm>
            <a:off x="5250106" y="586822"/>
            <a:ext cx="6106742"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1</a:t>
            </a:r>
            <a:r>
              <a:rPr lang="en-US" sz="2400" baseline="30000"/>
              <a:t>st</a:t>
            </a:r>
            <a:r>
              <a:rPr lang="en-US" sz="2400"/>
              <a:t> most common cancer in the world</a:t>
            </a:r>
            <a:endParaRPr lang="en-US" sz="2400">
              <a:cs typeface="Calibri"/>
            </a:endParaRPr>
          </a:p>
        </p:txBody>
      </p:sp>
      <p:pic>
        <p:nvPicPr>
          <p:cNvPr id="5" name="Picture 5" descr="Table&#10;&#10;Description automatically generated">
            <a:extLst>
              <a:ext uri="{FF2B5EF4-FFF2-40B4-BE49-F238E27FC236}">
                <a16:creationId xmlns:a16="http://schemas.microsoft.com/office/drawing/2014/main" id="{63928189-AD8C-34EE-DAE9-0B827C24040E}"/>
              </a:ext>
            </a:extLst>
          </p:cNvPr>
          <p:cNvPicPr>
            <a:picLocks noChangeAspect="1"/>
          </p:cNvPicPr>
          <p:nvPr/>
        </p:nvPicPr>
        <p:blipFill>
          <a:blip r:embed="rId3"/>
          <a:stretch>
            <a:fillRect/>
          </a:stretch>
        </p:blipFill>
        <p:spPr>
          <a:xfrm>
            <a:off x="557783" y="2929655"/>
            <a:ext cx="5481509" cy="3083347"/>
          </a:xfrm>
          <a:prstGeom prst="rect">
            <a:avLst/>
          </a:prstGeom>
        </p:spPr>
      </p:pic>
      <p:pic>
        <p:nvPicPr>
          <p:cNvPr id="4" name="Picture 4">
            <a:extLst>
              <a:ext uri="{FF2B5EF4-FFF2-40B4-BE49-F238E27FC236}">
                <a16:creationId xmlns:a16="http://schemas.microsoft.com/office/drawing/2014/main" id="{8D9A5706-27FE-0D0B-3DF0-396BC81C4B60}"/>
              </a:ext>
            </a:extLst>
          </p:cNvPr>
          <p:cNvPicPr>
            <a:picLocks noChangeAspect="1"/>
          </p:cNvPicPr>
          <p:nvPr/>
        </p:nvPicPr>
        <p:blipFill>
          <a:blip r:embed="rId4"/>
          <a:stretch>
            <a:fillRect/>
          </a:stretch>
        </p:blipFill>
        <p:spPr>
          <a:xfrm>
            <a:off x="6198781" y="3332193"/>
            <a:ext cx="5523082" cy="2278271"/>
          </a:xfrm>
          <a:prstGeom prst="rect">
            <a:avLst/>
          </a:prstGeom>
        </p:spPr>
      </p:pic>
      <p:sp>
        <p:nvSpPr>
          <p:cNvPr id="3" name="TextBox 2">
            <a:extLst>
              <a:ext uri="{FF2B5EF4-FFF2-40B4-BE49-F238E27FC236}">
                <a16:creationId xmlns:a16="http://schemas.microsoft.com/office/drawing/2014/main" id="{0475D38F-8227-F126-63E4-7B65A605700F}"/>
              </a:ext>
            </a:extLst>
          </p:cNvPr>
          <p:cNvSpPr txBox="1"/>
          <p:nvPr/>
        </p:nvSpPr>
        <p:spPr>
          <a:xfrm>
            <a:off x="11228717" y="50176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a:t>
            </a:r>
            <a:endParaRPr lang="en-US"/>
          </a:p>
        </p:txBody>
      </p:sp>
    </p:spTree>
    <p:extLst>
      <p:ext uri="{BB962C8B-B14F-4D97-AF65-F5344CB8AC3E}">
        <p14:creationId xmlns:p14="http://schemas.microsoft.com/office/powerpoint/2010/main" val="217703571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E90CC-6C53-42FF-2D44-AE25A2F2D492}"/>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latin typeface="Tenorite"/>
              </a:rPr>
              <a:t>Deconvolution Results</a:t>
            </a:r>
          </a:p>
        </p:txBody>
      </p:sp>
      <p:pic>
        <p:nvPicPr>
          <p:cNvPr id="6" name="Picture 6" descr="Diagram&#10;&#10;Description automatically generated">
            <a:extLst>
              <a:ext uri="{FF2B5EF4-FFF2-40B4-BE49-F238E27FC236}">
                <a16:creationId xmlns:a16="http://schemas.microsoft.com/office/drawing/2014/main" id="{3444C802-005E-5614-65CA-AB574F05EC49}"/>
              </a:ext>
            </a:extLst>
          </p:cNvPr>
          <p:cNvPicPr>
            <a:picLocks noChangeAspect="1"/>
          </p:cNvPicPr>
          <p:nvPr/>
        </p:nvPicPr>
        <p:blipFill>
          <a:blip r:embed="rId3"/>
          <a:stretch>
            <a:fillRect/>
          </a:stretch>
        </p:blipFill>
        <p:spPr>
          <a:xfrm>
            <a:off x="5963469" y="3432695"/>
            <a:ext cx="5828261" cy="2418728"/>
          </a:xfrm>
          <a:prstGeom prst="rect">
            <a:avLst/>
          </a:prstGeom>
        </p:spPr>
      </p:pic>
      <p:pic>
        <p:nvPicPr>
          <p:cNvPr id="5" name="Picture 5" descr="Chart, histogram&#10;&#10;Description automatically generated">
            <a:extLst>
              <a:ext uri="{FF2B5EF4-FFF2-40B4-BE49-F238E27FC236}">
                <a16:creationId xmlns:a16="http://schemas.microsoft.com/office/drawing/2014/main" id="{DA0B9C4F-5954-C718-3068-0D1CC164560B}"/>
              </a:ext>
            </a:extLst>
          </p:cNvPr>
          <p:cNvPicPr>
            <a:picLocks noChangeAspect="1"/>
          </p:cNvPicPr>
          <p:nvPr/>
        </p:nvPicPr>
        <p:blipFill>
          <a:blip r:embed="rId4"/>
          <a:stretch>
            <a:fillRect/>
          </a:stretch>
        </p:blipFill>
        <p:spPr>
          <a:xfrm>
            <a:off x="131328" y="3424854"/>
            <a:ext cx="5828261" cy="2389586"/>
          </a:xfrm>
          <a:prstGeom prst="rect">
            <a:avLst/>
          </a:prstGeom>
        </p:spPr>
      </p:pic>
      <p:sp>
        <p:nvSpPr>
          <p:cNvPr id="3" name="TextBox 2">
            <a:extLst>
              <a:ext uri="{FF2B5EF4-FFF2-40B4-BE49-F238E27FC236}">
                <a16:creationId xmlns:a16="http://schemas.microsoft.com/office/drawing/2014/main" id="{424B5F72-FC0C-473C-AE9B-773912738821}"/>
              </a:ext>
            </a:extLst>
          </p:cNvPr>
          <p:cNvSpPr txBox="1"/>
          <p:nvPr/>
        </p:nvSpPr>
        <p:spPr>
          <a:xfrm>
            <a:off x="966247" y="2026762"/>
            <a:ext cx="7912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chemeClr val="bg1">
                    <a:lumMod val="50000"/>
                  </a:schemeClr>
                </a:solidFill>
                <a:latin typeface="Tenorite"/>
                <a:ea typeface="+mn-lt"/>
                <a:cs typeface="+mn-lt"/>
              </a:rPr>
              <a:t>VL2 vascular endothelial and immune I3 T cell subtypes are predominant</a:t>
            </a:r>
            <a:endParaRPr lang="en-US" sz="2400">
              <a:solidFill>
                <a:schemeClr val="bg1">
                  <a:lumMod val="50000"/>
                </a:schemeClr>
              </a:solidFill>
              <a:latin typeface="Tenorite"/>
            </a:endParaRPr>
          </a:p>
          <a:p>
            <a:pPr marL="285750" indent="-285750">
              <a:buFont typeface="Arial"/>
              <a:buChar char="•"/>
            </a:pPr>
            <a:r>
              <a:rPr lang="en-US" sz="2400">
                <a:solidFill>
                  <a:schemeClr val="bg1">
                    <a:lumMod val="50000"/>
                  </a:schemeClr>
                </a:solidFill>
                <a:latin typeface="Tenorite"/>
                <a:cs typeface="Calibri"/>
              </a:rPr>
              <a:t>Levels are lower compared to </a:t>
            </a:r>
            <a:r>
              <a:rPr lang="en-US" sz="2400">
                <a:solidFill>
                  <a:schemeClr val="bg1">
                    <a:lumMod val="50000"/>
                  </a:schemeClr>
                </a:solidFill>
                <a:latin typeface="Tenorite"/>
                <a:ea typeface="+mn-lt"/>
                <a:cs typeface="+mn-lt"/>
              </a:rPr>
              <a:t>HS(</a:t>
            </a:r>
            <a:r>
              <a:rPr lang="en-US" sz="2400" err="1">
                <a:solidFill>
                  <a:schemeClr val="bg1">
                    <a:lumMod val="50000"/>
                  </a:schemeClr>
                </a:solidFill>
                <a:latin typeface="Tenorite"/>
                <a:ea typeface="+mn-lt"/>
                <a:cs typeface="+mn-lt"/>
              </a:rPr>
              <a:t>a,b,x</a:t>
            </a:r>
            <a:r>
              <a:rPr lang="en-US" sz="2400">
                <a:solidFill>
                  <a:schemeClr val="bg1">
                    <a:lumMod val="50000"/>
                  </a:schemeClr>
                </a:solidFill>
                <a:latin typeface="Tenorite"/>
                <a:ea typeface="+mn-lt"/>
                <a:cs typeface="+mn-lt"/>
              </a:rPr>
              <a:t>) and BL cells.</a:t>
            </a:r>
            <a:endParaRPr lang="en-US" sz="2400">
              <a:solidFill>
                <a:schemeClr val="bg1">
                  <a:lumMod val="50000"/>
                </a:schemeClr>
              </a:solidFill>
              <a:latin typeface="Tenorite"/>
              <a:cs typeface="Calibri"/>
            </a:endParaRPr>
          </a:p>
        </p:txBody>
      </p:sp>
    </p:spTree>
    <p:extLst>
      <p:ext uri="{BB962C8B-B14F-4D97-AF65-F5344CB8AC3E}">
        <p14:creationId xmlns:p14="http://schemas.microsoft.com/office/powerpoint/2010/main" val="296053534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53">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364831" y="2854964"/>
            <a:ext cx="4343688" cy="1606163"/>
          </a:xfrm>
        </p:spPr>
        <p:txBody>
          <a:bodyPr vert="horz" lIns="91440" tIns="45720" rIns="91440" bIns="45720" rtlCol="0" anchor="b">
            <a:noAutofit/>
          </a:bodyPr>
          <a:lstStyle/>
          <a:p>
            <a:r>
              <a:rPr lang="en-US" sz="2800">
                <a:latin typeface="Tenorite"/>
                <a:ea typeface="+mj-lt"/>
                <a:cs typeface="+mj-lt"/>
              </a:rPr>
              <a:t>Complex interplay of different types of immune cells at play, each with its unique functions and roles in the immune response.</a:t>
            </a:r>
            <a:endParaRPr lang="en-US" sz="2800">
              <a:latin typeface="Tenorite"/>
            </a:endParaRPr>
          </a:p>
        </p:txBody>
      </p:sp>
      <p:pic>
        <p:nvPicPr>
          <p:cNvPr id="4" name="Picture 4" descr="Chart, bar chart&#10;&#10;Description automatically generated">
            <a:extLst>
              <a:ext uri="{FF2B5EF4-FFF2-40B4-BE49-F238E27FC236}">
                <a16:creationId xmlns:a16="http://schemas.microsoft.com/office/drawing/2014/main" id="{F120EE75-351D-F7DB-B8B3-B6CE650287E5}"/>
              </a:ext>
            </a:extLst>
          </p:cNvPr>
          <p:cNvPicPr>
            <a:picLocks noChangeAspect="1"/>
          </p:cNvPicPr>
          <p:nvPr/>
        </p:nvPicPr>
        <p:blipFill>
          <a:blip r:embed="rId4"/>
          <a:stretch>
            <a:fillRect/>
          </a:stretch>
        </p:blipFill>
        <p:spPr>
          <a:xfrm>
            <a:off x="7161168" y="2521844"/>
            <a:ext cx="4340222" cy="18120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6" descr="Chart, bar chart&#10;&#10;Description automatically generated">
            <a:extLst>
              <a:ext uri="{FF2B5EF4-FFF2-40B4-BE49-F238E27FC236}">
                <a16:creationId xmlns:a16="http://schemas.microsoft.com/office/drawing/2014/main" id="{D48001EF-D256-568D-F1D4-96D6ED4EE98E}"/>
              </a:ext>
            </a:extLst>
          </p:cNvPr>
          <p:cNvPicPr>
            <a:picLocks noChangeAspect="1"/>
          </p:cNvPicPr>
          <p:nvPr/>
        </p:nvPicPr>
        <p:blipFill>
          <a:blip r:embed="rId5"/>
          <a:stretch>
            <a:fillRect/>
          </a:stretch>
        </p:blipFill>
        <p:spPr>
          <a:xfrm>
            <a:off x="7158510" y="4667823"/>
            <a:ext cx="4371155" cy="18468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6">
            <a:extLst>
              <a:ext uri="{FF2B5EF4-FFF2-40B4-BE49-F238E27FC236}">
                <a16:creationId xmlns:a16="http://schemas.microsoft.com/office/drawing/2014/main" id="{975A4267-C1E9-44E0-3072-8F2088837220}"/>
              </a:ext>
            </a:extLst>
          </p:cNvPr>
          <p:cNvPicPr>
            <a:picLocks noChangeAspect="1"/>
          </p:cNvPicPr>
          <p:nvPr/>
        </p:nvPicPr>
        <p:blipFill>
          <a:blip r:embed="rId6"/>
          <a:stretch>
            <a:fillRect/>
          </a:stretch>
        </p:blipFill>
        <p:spPr>
          <a:xfrm>
            <a:off x="7126492" y="411264"/>
            <a:ext cx="4371155" cy="1803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25A10E17-8F8C-BFCC-5FA9-D5ADCB7F9796}"/>
              </a:ext>
            </a:extLst>
          </p:cNvPr>
          <p:cNvSpPr txBox="1"/>
          <p:nvPr/>
        </p:nvSpPr>
        <p:spPr>
          <a:xfrm>
            <a:off x="1249052" y="5187609"/>
            <a:ext cx="53669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chemeClr val="accent1"/>
              </a:solidFill>
              <a:latin typeface="Tenorite"/>
              <a:ea typeface="Calibri"/>
              <a:cs typeface="Calibri"/>
            </a:endParaRPr>
          </a:p>
        </p:txBody>
      </p:sp>
    </p:spTree>
    <p:extLst>
      <p:ext uri="{BB962C8B-B14F-4D97-AF65-F5344CB8AC3E}">
        <p14:creationId xmlns:p14="http://schemas.microsoft.com/office/powerpoint/2010/main" val="2693626327"/>
      </p:ext>
    </p:extLst>
  </p:cSld>
  <p:clrMapOvr>
    <a:masterClrMapping/>
  </p:clrMapOvr>
  <p:transition spd="slow">
    <p:wip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2454055" y="3060274"/>
            <a:ext cx="7445311" cy="966454"/>
          </a:xfrm>
        </p:spPr>
        <p:txBody>
          <a:bodyPr vert="horz" lIns="91440" tIns="45720" rIns="91440" bIns="45720" rtlCol="0" anchor="t">
            <a:normAutofit fontScale="77500" lnSpcReduction="20000"/>
          </a:bodyPr>
          <a:lstStyle/>
          <a:p>
            <a:pPr marL="0" indent="0">
              <a:buNone/>
            </a:pPr>
            <a:r>
              <a:rPr lang="en-US" sz="4800">
                <a:solidFill>
                  <a:srgbClr val="C00000"/>
                </a:solidFill>
                <a:latin typeface="Tenorite"/>
                <a:cs typeface="Calibri"/>
              </a:rPr>
              <a:t>Immune Score Feature Importance</a:t>
            </a:r>
            <a:endParaRPr lang="en-US"/>
          </a:p>
        </p:txBody>
      </p:sp>
    </p:spTree>
    <p:extLst>
      <p:ext uri="{BB962C8B-B14F-4D97-AF65-F5344CB8AC3E}">
        <p14:creationId xmlns:p14="http://schemas.microsoft.com/office/powerpoint/2010/main" val="152124319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58B37-6723-AC03-48A6-B61ED268BB7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Cell Type Contribution to Immune System</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id="{C2FE3A88-810F-BFD2-2829-94D265D7BA4B}"/>
              </a:ext>
            </a:extLst>
          </p:cNvPr>
          <p:cNvPicPr>
            <a:picLocks noChangeAspect="1"/>
          </p:cNvPicPr>
          <p:nvPr/>
        </p:nvPicPr>
        <p:blipFill>
          <a:blip r:embed="rId4"/>
          <a:stretch>
            <a:fillRect/>
          </a:stretch>
        </p:blipFill>
        <p:spPr>
          <a:xfrm>
            <a:off x="866569" y="2642616"/>
            <a:ext cx="4521357" cy="3605784"/>
          </a:xfrm>
          <a:prstGeom prst="rect">
            <a:avLst/>
          </a:prstGeom>
        </p:spPr>
      </p:pic>
      <p:pic>
        <p:nvPicPr>
          <p:cNvPr id="5" name="Picture 5" descr="Chart&#10;&#10;Description automatically generated">
            <a:extLst>
              <a:ext uri="{FF2B5EF4-FFF2-40B4-BE49-F238E27FC236}">
                <a16:creationId xmlns:a16="http://schemas.microsoft.com/office/drawing/2014/main" id="{D536BDE7-B98C-4455-DDDD-56545A5942C7}"/>
              </a:ext>
            </a:extLst>
          </p:cNvPr>
          <p:cNvPicPr>
            <a:picLocks noChangeAspect="1"/>
          </p:cNvPicPr>
          <p:nvPr/>
        </p:nvPicPr>
        <p:blipFill>
          <a:blip r:embed="rId5"/>
          <a:stretch>
            <a:fillRect/>
          </a:stretch>
        </p:blipFill>
        <p:spPr>
          <a:xfrm>
            <a:off x="6254496" y="3034887"/>
            <a:ext cx="5614416" cy="2821242"/>
          </a:xfrm>
          <a:prstGeom prst="rect">
            <a:avLst/>
          </a:prstGeom>
        </p:spPr>
      </p:pic>
    </p:spTree>
    <p:extLst>
      <p:ext uri="{BB962C8B-B14F-4D97-AF65-F5344CB8AC3E}">
        <p14:creationId xmlns:p14="http://schemas.microsoft.com/office/powerpoint/2010/main" val="3343098154"/>
      </p:ext>
    </p:extLst>
  </p:cSld>
  <p:clrMapOvr>
    <a:masterClrMapping/>
  </p:clrMapOvr>
  <p:transition spd="slow">
    <p:wipe/>
  </p:transition>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897222" y="2945952"/>
            <a:ext cx="4389904"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Pathway Inference</a:t>
            </a:r>
            <a:endParaRPr lang="en-US"/>
          </a:p>
        </p:txBody>
      </p:sp>
    </p:spTree>
    <p:extLst>
      <p:ext uri="{BB962C8B-B14F-4D97-AF65-F5344CB8AC3E}">
        <p14:creationId xmlns:p14="http://schemas.microsoft.com/office/powerpoint/2010/main" val="156843419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329DF-6492-608E-89AA-9E4C973ADDE0}"/>
              </a:ext>
            </a:extLst>
          </p:cNvPr>
          <p:cNvSpPr>
            <a:spLocks noGrp="1"/>
          </p:cNvSpPr>
          <p:nvPr>
            <p:ph type="title"/>
          </p:nvPr>
        </p:nvSpPr>
        <p:spPr>
          <a:xfrm>
            <a:off x="557230" y="1113629"/>
            <a:ext cx="6272784" cy="1545336"/>
          </a:xfrm>
        </p:spPr>
        <p:txBody>
          <a:bodyPr anchor="b">
            <a:normAutofit/>
          </a:bodyPr>
          <a:lstStyle/>
          <a:p>
            <a:r>
              <a:rPr lang="en-US" sz="5200">
                <a:latin typeface="Tenorite"/>
                <a:cs typeface="Calibri Light"/>
              </a:rPr>
              <a:t>Pathway Inference</a:t>
            </a:r>
            <a:endParaRPr lang="en-US" sz="5200">
              <a:latin typeface="Tenorite"/>
            </a:endParaRPr>
          </a:p>
        </p:txBody>
      </p:sp>
      <p:sp>
        <p:nvSpPr>
          <p:cNvPr id="32" name="Rectangle 35">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Chart, bar chart&#10;&#10;Description automatically generated">
            <a:extLst>
              <a:ext uri="{FF2B5EF4-FFF2-40B4-BE49-F238E27FC236}">
                <a16:creationId xmlns:a16="http://schemas.microsoft.com/office/drawing/2014/main" id="{10E5F326-3737-A518-FF81-94154AA676B6}"/>
              </a:ext>
            </a:extLst>
          </p:cNvPr>
          <p:cNvPicPr>
            <a:picLocks noChangeAspect="1"/>
          </p:cNvPicPr>
          <p:nvPr/>
        </p:nvPicPr>
        <p:blipFill rotWithShape="1">
          <a:blip r:embed="rId3"/>
          <a:srcRect b="609"/>
          <a:stretch/>
        </p:blipFill>
        <p:spPr>
          <a:xfrm>
            <a:off x="7684008" y="4547811"/>
            <a:ext cx="4507992" cy="2240280"/>
          </a:xfrm>
          <a:prstGeom prst="rect">
            <a:avLst/>
          </a:prstGeom>
        </p:spPr>
      </p:pic>
      <p:sp>
        <p:nvSpPr>
          <p:cNvPr id="33" name="Rectangle 37">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4512C9-E0B7-F27E-447C-F37564CC4E69}"/>
              </a:ext>
            </a:extLst>
          </p:cNvPr>
          <p:cNvSpPr>
            <a:spLocks noGrp="1"/>
          </p:cNvSpPr>
          <p:nvPr>
            <p:ph idx="1"/>
          </p:nvPr>
        </p:nvSpPr>
        <p:spPr>
          <a:xfrm>
            <a:off x="342484" y="2947139"/>
            <a:ext cx="7031102" cy="3726041"/>
          </a:xfrm>
        </p:spPr>
        <p:txBody>
          <a:bodyPr vert="horz" lIns="91440" tIns="45720" rIns="91440" bIns="45720" rtlCol="0" anchor="t">
            <a:noAutofit/>
          </a:bodyPr>
          <a:lstStyle/>
          <a:p>
            <a:r>
              <a:rPr lang="en-US" sz="2400">
                <a:latin typeface="Tenorite"/>
                <a:ea typeface="+mn-lt"/>
                <a:cs typeface="+mn-lt"/>
              </a:rPr>
              <a:t>Most immune cells have high activity in transforming growth factor-β (</a:t>
            </a:r>
            <a:r>
              <a:rPr lang="en-US" sz="2400" b="1">
                <a:latin typeface="Tenorite"/>
                <a:ea typeface="+mn-lt"/>
                <a:cs typeface="+mn-lt"/>
              </a:rPr>
              <a:t>TGF-β)</a:t>
            </a:r>
            <a:endParaRPr lang="en-US" sz="2400">
              <a:latin typeface="Tenorite"/>
              <a:ea typeface="+mn-lt"/>
              <a:cs typeface="+mn-lt"/>
            </a:endParaRPr>
          </a:p>
          <a:p>
            <a:r>
              <a:rPr lang="en-US" sz="2400">
                <a:latin typeface="Tenorite"/>
                <a:ea typeface="+mn-lt"/>
                <a:cs typeface="+mn-lt"/>
              </a:rPr>
              <a:t>Lower activity in pathways that induce apoptosis, such as </a:t>
            </a:r>
            <a:r>
              <a:rPr lang="en-US" sz="2400" b="1">
                <a:latin typeface="Tenorite"/>
                <a:ea typeface="+mn-lt"/>
                <a:cs typeface="+mn-lt"/>
              </a:rPr>
              <a:t>TRAIL</a:t>
            </a:r>
            <a:r>
              <a:rPr lang="en-US" sz="2400">
                <a:latin typeface="Tenorite"/>
                <a:ea typeface="+mn-lt"/>
                <a:cs typeface="+mn-lt"/>
              </a:rPr>
              <a:t> (</a:t>
            </a:r>
            <a:r>
              <a:rPr lang="en-US" sz="2400">
                <a:solidFill>
                  <a:srgbClr val="222222"/>
                </a:solidFill>
                <a:latin typeface="Tenorite"/>
                <a:ea typeface="+mn-lt"/>
                <a:cs typeface="+mn-lt"/>
              </a:rPr>
              <a:t>Tumor necrosis factor (TNF)-related apoptosis-inducing ligand), and</a:t>
            </a:r>
            <a:r>
              <a:rPr lang="en-US" sz="2400">
                <a:latin typeface="Tenorite"/>
                <a:ea typeface="+mn-lt"/>
                <a:cs typeface="+mn-lt"/>
              </a:rPr>
              <a:t> </a:t>
            </a:r>
            <a:r>
              <a:rPr lang="en-US" sz="2400" b="1">
                <a:latin typeface="Tenorite"/>
                <a:ea typeface="+mn-lt"/>
                <a:cs typeface="+mn-lt"/>
              </a:rPr>
              <a:t>MAPK </a:t>
            </a:r>
            <a:r>
              <a:rPr lang="en-US" sz="2400">
                <a:latin typeface="Tenorite"/>
                <a:ea typeface="+mn-lt"/>
                <a:cs typeface="+mn-lt"/>
              </a:rPr>
              <a:t>pathway.</a:t>
            </a:r>
          </a:p>
          <a:p>
            <a:r>
              <a:rPr lang="en-US" sz="2400">
                <a:latin typeface="Tenorite"/>
                <a:cs typeface="Calibri"/>
              </a:rPr>
              <a:t>Potential biomarkers for breast cancer immunotherapy:</a:t>
            </a:r>
            <a:r>
              <a:rPr lang="en-US" sz="2400">
                <a:latin typeface="Tenorite"/>
                <a:ea typeface="+mn-lt"/>
                <a:cs typeface="+mn-lt"/>
              </a:rPr>
              <a:t> </a:t>
            </a:r>
            <a:r>
              <a:rPr lang="en-US" sz="2400" b="1">
                <a:latin typeface="Tenorite"/>
                <a:ea typeface="+mn-lt"/>
                <a:cs typeface="+mn-lt"/>
              </a:rPr>
              <a:t>ID1, ID3, COM, PMEPA1, SMAD7</a:t>
            </a:r>
            <a:r>
              <a:rPr lang="en-US" sz="2400">
                <a:latin typeface="Tenorite"/>
                <a:ea typeface="+mn-lt"/>
                <a:cs typeface="+mn-lt"/>
              </a:rPr>
              <a:t> (</a:t>
            </a:r>
            <a:r>
              <a:rPr lang="en-US" sz="2400" b="1">
                <a:latin typeface="Tenorite"/>
                <a:ea typeface="+mn-lt"/>
                <a:cs typeface="+mn-lt"/>
              </a:rPr>
              <a:t>TGF</a:t>
            </a:r>
            <a:r>
              <a:rPr lang="en-US" sz="2400">
                <a:latin typeface="Tenorite"/>
                <a:ea typeface="+mn-lt"/>
                <a:cs typeface="+mn-lt"/>
              </a:rPr>
              <a:t>-</a:t>
            </a:r>
            <a:r>
              <a:rPr lang="en-US" sz="2400" b="1">
                <a:latin typeface="Tenorite"/>
                <a:ea typeface="+mn-lt"/>
                <a:cs typeface="+mn-lt"/>
              </a:rPr>
              <a:t>β</a:t>
            </a:r>
            <a:r>
              <a:rPr lang="en-US" sz="2400">
                <a:latin typeface="Tenorite"/>
                <a:ea typeface="+mn-lt"/>
                <a:cs typeface="+mn-lt"/>
              </a:rPr>
              <a:t>) and </a:t>
            </a:r>
            <a:r>
              <a:rPr lang="en-US" sz="2400" b="1">
                <a:latin typeface="Tenorite"/>
                <a:ea typeface="+mn-lt"/>
                <a:cs typeface="+mn-lt"/>
              </a:rPr>
              <a:t>RHEBL1, SMIM3, GPR18, RAB37, RNF175</a:t>
            </a:r>
            <a:r>
              <a:rPr lang="en-US" sz="2400">
                <a:latin typeface="Tenorite"/>
                <a:ea typeface="+mn-lt"/>
                <a:cs typeface="+mn-lt"/>
              </a:rPr>
              <a:t> (</a:t>
            </a:r>
            <a:r>
              <a:rPr lang="en-US" sz="2400" b="1">
                <a:latin typeface="Tenorite"/>
                <a:ea typeface="+mn-lt"/>
                <a:cs typeface="+mn-lt"/>
              </a:rPr>
              <a:t>TRAIL</a:t>
            </a:r>
            <a:r>
              <a:rPr lang="en-US" sz="2400">
                <a:latin typeface="Tenorite"/>
                <a:ea typeface="+mn-lt"/>
                <a:cs typeface="+mn-lt"/>
              </a:rPr>
              <a:t>)</a:t>
            </a:r>
            <a:endParaRPr lang="en-US" sz="2400">
              <a:latin typeface="Tenorite"/>
              <a:cs typeface="Calibri"/>
            </a:endParaRPr>
          </a:p>
        </p:txBody>
      </p:sp>
      <p:pic>
        <p:nvPicPr>
          <p:cNvPr id="4" name="Picture 4" descr="Chart, bar chart&#10;&#10;Description automatically generated">
            <a:extLst>
              <a:ext uri="{FF2B5EF4-FFF2-40B4-BE49-F238E27FC236}">
                <a16:creationId xmlns:a16="http://schemas.microsoft.com/office/drawing/2014/main" id="{E0884940-7ED8-FD72-688B-9D7EC01004A3}"/>
              </a:ext>
            </a:extLst>
          </p:cNvPr>
          <p:cNvPicPr>
            <a:picLocks noChangeAspect="1"/>
          </p:cNvPicPr>
          <p:nvPr/>
        </p:nvPicPr>
        <p:blipFill rotWithShape="1">
          <a:blip r:embed="rId4"/>
          <a:srcRect b="609"/>
          <a:stretch/>
        </p:blipFill>
        <p:spPr>
          <a:xfrm>
            <a:off x="7684008" y="2308860"/>
            <a:ext cx="4507992" cy="2240280"/>
          </a:xfrm>
          <a:prstGeom prst="rect">
            <a:avLst/>
          </a:prstGeom>
        </p:spPr>
      </p:pic>
      <p:pic>
        <p:nvPicPr>
          <p:cNvPr id="5" name="Picture 5" descr="Chart, bar chart&#10;&#10;Description automatically generated">
            <a:extLst>
              <a:ext uri="{FF2B5EF4-FFF2-40B4-BE49-F238E27FC236}">
                <a16:creationId xmlns:a16="http://schemas.microsoft.com/office/drawing/2014/main" id="{5CA8AF6F-58BF-14FE-ABBC-7E782A012767}"/>
              </a:ext>
            </a:extLst>
          </p:cNvPr>
          <p:cNvPicPr>
            <a:picLocks noChangeAspect="1"/>
          </p:cNvPicPr>
          <p:nvPr/>
        </p:nvPicPr>
        <p:blipFill rotWithShape="1">
          <a:blip r:embed="rId5"/>
          <a:srcRect b="609"/>
          <a:stretch/>
        </p:blipFill>
        <p:spPr>
          <a:xfrm>
            <a:off x="7684008" y="-2661"/>
            <a:ext cx="4507992" cy="2240280"/>
          </a:xfrm>
          <a:prstGeom prst="rect">
            <a:avLst/>
          </a:prstGeom>
        </p:spPr>
      </p:pic>
    </p:spTree>
    <p:extLst>
      <p:ext uri="{BB962C8B-B14F-4D97-AF65-F5344CB8AC3E}">
        <p14:creationId xmlns:p14="http://schemas.microsoft.com/office/powerpoint/2010/main" val="29848248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897222" y="2945952"/>
            <a:ext cx="4389904" cy="966454"/>
          </a:xfrm>
        </p:spPr>
        <p:txBody>
          <a:bodyPr vert="horz" lIns="91440" tIns="45720" rIns="91440" bIns="45720" rtlCol="0" anchor="t">
            <a:normAutofit fontScale="92500"/>
          </a:bodyPr>
          <a:lstStyle/>
          <a:p>
            <a:pPr marL="0" indent="0">
              <a:buNone/>
            </a:pPr>
            <a:r>
              <a:rPr lang="en-US" sz="4800">
                <a:solidFill>
                  <a:srgbClr val="C00000"/>
                </a:solidFill>
                <a:latin typeface="Tenorite"/>
                <a:cs typeface="Calibri"/>
              </a:rPr>
              <a:t>Survival Analysis</a:t>
            </a:r>
            <a:endParaRPr lang="en-US"/>
          </a:p>
        </p:txBody>
      </p:sp>
    </p:spTree>
    <p:extLst>
      <p:ext uri="{BB962C8B-B14F-4D97-AF65-F5344CB8AC3E}">
        <p14:creationId xmlns:p14="http://schemas.microsoft.com/office/powerpoint/2010/main" val="78654918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1810-677D-AB68-03E5-0C4DD745565B}"/>
              </a:ext>
            </a:extLst>
          </p:cNvPr>
          <p:cNvSpPr>
            <a:spLocks noGrp="1"/>
          </p:cNvSpPr>
          <p:nvPr>
            <p:ph type="title"/>
          </p:nvPr>
        </p:nvSpPr>
        <p:spPr/>
        <p:txBody>
          <a:bodyPr/>
          <a:lstStyle/>
          <a:p>
            <a:r>
              <a:rPr lang="en-US">
                <a:latin typeface="Tenorite"/>
                <a:cs typeface="Calibri Light"/>
              </a:rPr>
              <a:t>Survival analysis Methodology</a:t>
            </a:r>
            <a:endParaRPr lang="en-US">
              <a:latin typeface="Tenorite"/>
            </a:endParaRPr>
          </a:p>
        </p:txBody>
      </p:sp>
      <p:graphicFrame>
        <p:nvGraphicFramePr>
          <p:cNvPr id="9" name="Content Placeholder 2">
            <a:extLst>
              <a:ext uri="{FF2B5EF4-FFF2-40B4-BE49-F238E27FC236}">
                <a16:creationId xmlns:a16="http://schemas.microsoft.com/office/drawing/2014/main" id="{B0623062-2D7E-A9C0-2C2D-E4C21418303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232646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645064" y="525982"/>
            <a:ext cx="4282983" cy="1200361"/>
          </a:xfrm>
        </p:spPr>
        <p:txBody>
          <a:bodyPr anchor="b">
            <a:normAutofit/>
          </a:bodyPr>
          <a:lstStyle/>
          <a:p>
            <a:r>
              <a:rPr lang="en-US" sz="2500">
                <a:latin typeface="Tenorite"/>
                <a:cs typeface="Calibri Light"/>
              </a:rPr>
              <a:t>Correlation between cell type and survival outcome [1]</a:t>
            </a:r>
            <a:endParaRPr lang="en-US" sz="2500">
              <a:latin typeface="Tenorite"/>
            </a:endParaRPr>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500">
                <a:solidFill>
                  <a:srgbClr val="212121"/>
                </a:solidFill>
                <a:latin typeface="Tenorite"/>
                <a:ea typeface="+mn-lt"/>
                <a:cs typeface="+mn-lt"/>
              </a:rPr>
              <a:t>B cell infiltration has mostly been associated with improved prognosis in breast cancer patients.</a:t>
            </a:r>
          </a:p>
          <a:p>
            <a:pPr marL="0" indent="0">
              <a:buNone/>
            </a:pPr>
            <a:r>
              <a:rPr lang="en-US" sz="1500">
                <a:solidFill>
                  <a:srgbClr val="212121"/>
                </a:solidFill>
                <a:latin typeface="Tenorite"/>
                <a:ea typeface="+mn-lt"/>
                <a:cs typeface="+mn-lt"/>
              </a:rPr>
              <a:t>Memory B cells more enriched in breast cancers compared to healthy tissue; consistently found to be associated with good prognosis (Li et. al; 2023).</a:t>
            </a:r>
            <a:endParaRPr lang="en-US">
              <a:latin typeface="Tenorite"/>
              <a:ea typeface="Calibri"/>
              <a:cs typeface="Calibri"/>
            </a:endParaRPr>
          </a:p>
        </p:txBody>
      </p:sp>
      <p:sp>
        <p:nvSpPr>
          <p:cNvPr id="28"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E4A778F1-475F-0C07-A180-CAF7F5D12B31}"/>
              </a:ext>
            </a:extLst>
          </p:cNvPr>
          <p:cNvPicPr>
            <a:picLocks noChangeAspect="1"/>
          </p:cNvPicPr>
          <p:nvPr/>
        </p:nvPicPr>
        <p:blipFill rotWithShape="1">
          <a:blip r:embed="rId3"/>
          <a:srcRect r="4" b="1087"/>
          <a:stretch/>
        </p:blipFill>
        <p:spPr>
          <a:xfrm>
            <a:off x="6055605" y="650494"/>
            <a:ext cx="5492284" cy="5324142"/>
          </a:xfrm>
          <a:prstGeom prst="rect">
            <a:avLst/>
          </a:prstGeom>
        </p:spPr>
      </p:pic>
    </p:spTree>
    <p:extLst>
      <p:ext uri="{BB962C8B-B14F-4D97-AF65-F5344CB8AC3E}">
        <p14:creationId xmlns:p14="http://schemas.microsoft.com/office/powerpoint/2010/main" val="25316337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645064" y="525982"/>
            <a:ext cx="4282983" cy="1200361"/>
          </a:xfrm>
        </p:spPr>
        <p:txBody>
          <a:bodyPr anchor="b">
            <a:normAutofit/>
          </a:bodyPr>
          <a:lstStyle/>
          <a:p>
            <a:r>
              <a:rPr lang="en-US" sz="2500">
                <a:latin typeface="Tenorite"/>
                <a:cs typeface="Calibri Light"/>
              </a:rPr>
              <a:t>Correlation between cell type and survival outcome [2]</a:t>
            </a:r>
            <a:endParaRPr lang="en-US" sz="2500">
              <a:latin typeface="Tenorite"/>
            </a:endParaRPr>
          </a:p>
        </p:txBody>
      </p:sp>
      <p:sp>
        <p:nvSpPr>
          <p:cNvPr id="61"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endParaRPr lang="en-US" sz="1800">
              <a:latin typeface="Tenorite"/>
              <a:cs typeface="Calibri"/>
            </a:endParaRPr>
          </a:p>
          <a:p>
            <a:pPr marL="0" indent="0">
              <a:buNone/>
            </a:pPr>
            <a:endParaRPr lang="en-US" sz="1800">
              <a:latin typeface="Tenorite"/>
              <a:ea typeface="+mn-lt"/>
              <a:cs typeface="+mn-lt"/>
            </a:endParaRPr>
          </a:p>
        </p:txBody>
      </p:sp>
      <p:sp>
        <p:nvSpPr>
          <p:cNvPr id="62"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6FB69A01-050A-6A27-DB4F-C20796714B9F}"/>
              </a:ext>
            </a:extLst>
          </p:cNvPr>
          <p:cNvPicPr>
            <a:picLocks noChangeAspect="1"/>
          </p:cNvPicPr>
          <p:nvPr/>
        </p:nvPicPr>
        <p:blipFill rotWithShape="1">
          <a:blip r:embed="rId3"/>
          <a:srcRect t="3088" r="2" b="2157"/>
          <a:stretch/>
        </p:blipFill>
        <p:spPr>
          <a:xfrm>
            <a:off x="6055589" y="650494"/>
            <a:ext cx="5492316" cy="5324142"/>
          </a:xfrm>
          <a:prstGeom prst="rect">
            <a:avLst/>
          </a:prstGeom>
        </p:spPr>
      </p:pic>
    </p:spTree>
    <p:extLst>
      <p:ext uri="{BB962C8B-B14F-4D97-AF65-F5344CB8AC3E}">
        <p14:creationId xmlns:p14="http://schemas.microsoft.com/office/powerpoint/2010/main" val="41548792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202252-7F4F-AF4A-6BA8-F542282EF077}"/>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Bulk-RNA Seq Data Pros and Cons</a:t>
            </a:r>
          </a:p>
        </p:txBody>
      </p:sp>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a:xfrm>
            <a:off x="4380855" y="1412489"/>
            <a:ext cx="3427283" cy="4363844"/>
          </a:xfrm>
        </p:spPr>
        <p:txBody>
          <a:bodyPr vert="horz" lIns="91440" tIns="45720" rIns="91440" bIns="45720" rtlCol="0" anchor="t">
            <a:normAutofit/>
          </a:bodyPr>
          <a:lstStyle/>
          <a:p>
            <a:r>
              <a:rPr lang="en-US" sz="2000"/>
              <a:t>Bulk RNA-seq data measures gene expression levels across all cells in a sample, regardless of cell type, and thus cannot distinguish between different cell types present in the sample.</a:t>
            </a:r>
            <a:endParaRPr lang="en-US" sz="2000">
              <a:cs typeface="Calibri"/>
            </a:endParaRPr>
          </a:p>
          <a:p>
            <a:r>
              <a:rPr lang="en-US" sz="2000">
                <a:cs typeface="Calibri"/>
              </a:rPr>
              <a:t>Compared to single cell RNA-seq, acquisition of bulk RNA-seq data is easy</a:t>
            </a:r>
          </a:p>
          <a:p>
            <a:endParaRPr lang="en-US" sz="2000">
              <a:cs typeface="Calibri"/>
            </a:endParaRPr>
          </a:p>
        </p:txBody>
      </p:sp>
      <p:cxnSp>
        <p:nvCxnSpPr>
          <p:cNvPr id="14"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432176-B1CB-D4D0-496B-58FDF79822C2}"/>
              </a:ext>
            </a:extLst>
          </p:cNvPr>
          <p:cNvSpPr txBox="1"/>
          <p:nvPr/>
        </p:nvSpPr>
        <p:spPr>
          <a:xfrm>
            <a:off x="8451604" y="1412489"/>
            <a:ext cx="3197701" cy="43638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28600">
              <a:lnSpc>
                <a:spcPct val="90000"/>
              </a:lnSpc>
              <a:spcBef>
                <a:spcPts val="1000"/>
              </a:spcBef>
              <a:buFont typeface="Arial" panose="020B0604020202020204" pitchFamily="34" charset="0"/>
              <a:buChar char="•"/>
            </a:pPr>
            <a:r>
              <a:rPr lang="en-US" sz="2000"/>
              <a:t>Bulk RNA-seq deconvolution is an important tool for understanding the cellular complexity of biological systems.</a:t>
            </a:r>
          </a:p>
          <a:p>
            <a:pPr marL="285750" indent="-228600">
              <a:lnSpc>
                <a:spcPct val="90000"/>
              </a:lnSpc>
              <a:spcBef>
                <a:spcPts val="1000"/>
              </a:spcBef>
              <a:buFont typeface="Arial" panose="020B0604020202020204" pitchFamily="34" charset="0"/>
              <a:buChar char="•"/>
            </a:pPr>
            <a:r>
              <a:rPr lang="en-US" sz="2000"/>
              <a:t>Bulk RNA-seq deconvolution can help researchers to identify cell type-specific biomarkers or drug targets, which can have important implications for the development of new therapies related to cancer.</a:t>
            </a:r>
            <a:endParaRPr lang="en-US" sz="2000">
              <a:cs typeface="Calibri"/>
            </a:endParaRPr>
          </a:p>
        </p:txBody>
      </p:sp>
    </p:spTree>
    <p:extLst>
      <p:ext uri="{BB962C8B-B14F-4D97-AF65-F5344CB8AC3E}">
        <p14:creationId xmlns:p14="http://schemas.microsoft.com/office/powerpoint/2010/main" val="425159228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5" name="Rectangle 5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57962-ADE4-CDE4-03DB-579B6DFD7F38}"/>
              </a:ext>
            </a:extLst>
          </p:cNvPr>
          <p:cNvSpPr>
            <a:spLocks noGrp="1"/>
          </p:cNvSpPr>
          <p:nvPr>
            <p:ph type="title"/>
          </p:nvPr>
        </p:nvSpPr>
        <p:spPr>
          <a:xfrm>
            <a:off x="1099425" y="1238081"/>
            <a:ext cx="4709345" cy="962953"/>
          </a:xfrm>
        </p:spPr>
        <p:txBody>
          <a:bodyPr anchor="b">
            <a:normAutofit/>
          </a:bodyPr>
          <a:lstStyle/>
          <a:p>
            <a:r>
              <a:rPr lang="en-US" sz="2700">
                <a:latin typeface="Tenorite"/>
                <a:cs typeface="Calibri Light"/>
              </a:rPr>
              <a:t>Correlation between cell type and survival outcome [3]</a:t>
            </a:r>
            <a:endParaRPr lang="en-US" sz="2700">
              <a:latin typeface="Tenorite"/>
            </a:endParaRPr>
          </a:p>
        </p:txBody>
      </p:sp>
      <p:sp>
        <p:nvSpPr>
          <p:cNvPr id="60" name="Rectangle 5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35D18B-583E-13F8-4F42-B53BD22AF8EA}"/>
              </a:ext>
            </a:extLst>
          </p:cNvPr>
          <p:cNvSpPr>
            <a:spLocks noGrp="1"/>
          </p:cNvSpPr>
          <p:nvPr>
            <p:ph idx="1"/>
          </p:nvPr>
        </p:nvSpPr>
        <p:spPr>
          <a:xfrm>
            <a:off x="1100736" y="2508105"/>
            <a:ext cx="5152690" cy="3632493"/>
          </a:xfrm>
        </p:spPr>
        <p:txBody>
          <a:bodyPr vert="horz" lIns="91440" tIns="45720" rIns="91440" bIns="45720" rtlCol="0" anchor="ctr">
            <a:normAutofit/>
          </a:bodyPr>
          <a:lstStyle/>
          <a:p>
            <a:pPr marL="0" indent="0">
              <a:buNone/>
            </a:pPr>
            <a:r>
              <a:rPr lang="en-US" sz="1600">
                <a:solidFill>
                  <a:srgbClr val="222222"/>
                </a:solidFill>
                <a:latin typeface="Tenorite"/>
                <a:ea typeface="+mn-lt"/>
                <a:cs typeface="+mn-lt"/>
              </a:rPr>
              <a:t> In breast cancer... (Liu et. Al; 2021): </a:t>
            </a:r>
            <a:endParaRPr lang="en-US" sz="1600">
              <a:latin typeface="Tenorite"/>
              <a:ea typeface="Calibri" panose="020F0502020204030204"/>
              <a:cs typeface="Calibri" panose="020F0502020204030204"/>
            </a:endParaRPr>
          </a:p>
          <a:p>
            <a:pPr marL="342900" indent="-342900"/>
            <a:r>
              <a:rPr lang="en-US" sz="1600">
                <a:solidFill>
                  <a:srgbClr val="000000"/>
                </a:solidFill>
                <a:ea typeface="+mn-lt"/>
                <a:cs typeface="+mn-lt"/>
              </a:rPr>
              <a:t>NK cells are functionally impaired </a:t>
            </a:r>
          </a:p>
          <a:p>
            <a:pPr marL="342900" indent="-342900"/>
            <a:r>
              <a:rPr lang="en-US" sz="1600">
                <a:solidFill>
                  <a:srgbClr val="222222"/>
                </a:solidFill>
                <a:latin typeface="Tenorite"/>
                <a:ea typeface="+mn-lt"/>
                <a:cs typeface="+mn-lt"/>
              </a:rPr>
              <a:t>NKT cells exhibit a relatively activated phenotype</a:t>
            </a:r>
            <a:endParaRPr lang="en-US" sz="1600">
              <a:latin typeface="Tenorite"/>
              <a:ea typeface="Calibri"/>
              <a:cs typeface="Calibri"/>
            </a:endParaRPr>
          </a:p>
          <a:p>
            <a:pPr marL="342900" indent="-342900"/>
            <a:endParaRPr lang="en-US" sz="1600">
              <a:solidFill>
                <a:srgbClr val="000000"/>
              </a:solidFill>
              <a:latin typeface="Tenorite"/>
              <a:ea typeface="+mn-lt"/>
              <a:cs typeface="+mn-lt"/>
            </a:endParaRPr>
          </a:p>
        </p:txBody>
      </p:sp>
      <p:pic>
        <p:nvPicPr>
          <p:cNvPr id="4" name="Picture 5">
            <a:extLst>
              <a:ext uri="{FF2B5EF4-FFF2-40B4-BE49-F238E27FC236}">
                <a16:creationId xmlns:a16="http://schemas.microsoft.com/office/drawing/2014/main" id="{F2FBA520-FA6E-909B-4220-FB28CE86DB9B}"/>
              </a:ext>
            </a:extLst>
          </p:cNvPr>
          <p:cNvPicPr>
            <a:picLocks noChangeAspect="1"/>
          </p:cNvPicPr>
          <p:nvPr/>
        </p:nvPicPr>
        <p:blipFill rotWithShape="1">
          <a:blip r:embed="rId3"/>
          <a:srcRect t="3494" r="2" b="2"/>
          <a:stretch/>
        </p:blipFill>
        <p:spPr>
          <a:xfrm>
            <a:off x="6538366" y="1383738"/>
            <a:ext cx="4929098" cy="4756870"/>
          </a:xfrm>
          <a:prstGeom prst="rect">
            <a:avLst/>
          </a:prstGeom>
        </p:spPr>
      </p:pic>
    </p:spTree>
    <p:extLst>
      <p:ext uri="{BB962C8B-B14F-4D97-AF65-F5344CB8AC3E}">
        <p14:creationId xmlns:p14="http://schemas.microsoft.com/office/powerpoint/2010/main" val="30220389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2613634" y="2945952"/>
            <a:ext cx="6550511" cy="966454"/>
          </a:xfrm>
        </p:spPr>
        <p:txBody>
          <a:bodyPr vert="horz" lIns="91440" tIns="45720" rIns="91440" bIns="45720" rtlCol="0" anchor="t">
            <a:normAutofit fontScale="85000" lnSpcReduction="10000"/>
          </a:bodyPr>
          <a:lstStyle/>
          <a:p>
            <a:pPr marL="0" indent="0">
              <a:buNone/>
            </a:pPr>
            <a:r>
              <a:rPr lang="en-US" sz="4800">
                <a:solidFill>
                  <a:srgbClr val="C00000"/>
                </a:solidFill>
                <a:latin typeface="Tenorite"/>
                <a:cs typeface="Calibri"/>
              </a:rPr>
              <a:t>Discussion and Conclusions</a:t>
            </a:r>
            <a:endParaRPr lang="en-US"/>
          </a:p>
        </p:txBody>
      </p:sp>
    </p:spTree>
    <p:extLst>
      <p:ext uri="{BB962C8B-B14F-4D97-AF65-F5344CB8AC3E}">
        <p14:creationId xmlns:p14="http://schemas.microsoft.com/office/powerpoint/2010/main" val="74318421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a:xfrm>
            <a:off x="317339" y="378790"/>
            <a:ext cx="11679381" cy="6000730"/>
          </a:xfrm>
        </p:spPr>
        <p:txBody>
          <a:bodyPr vert="horz" lIns="91440" tIns="45720" rIns="91440" bIns="45720" rtlCol="0" anchor="t">
            <a:normAutofit/>
          </a:bodyPr>
          <a:lstStyle/>
          <a:p>
            <a:pPr marL="0" indent="0">
              <a:buNone/>
            </a:pPr>
            <a:r>
              <a:rPr lang="en-US" sz="3200">
                <a:latin typeface="Tenorite"/>
                <a:ea typeface="+mn-lt"/>
                <a:cs typeface="+mn-lt"/>
              </a:rPr>
              <a:t>Overall...</a:t>
            </a:r>
          </a:p>
          <a:p>
            <a:r>
              <a:rPr lang="en-US">
                <a:latin typeface="Tenorite"/>
                <a:ea typeface="+mn-lt"/>
                <a:cs typeface="+mn-lt"/>
              </a:rPr>
              <a:t>Deconvolution shows higher proportion of immune cells in diseased vs non-diseased patients </a:t>
            </a:r>
            <a:endParaRPr lang="en-US">
              <a:latin typeface="Tenorite"/>
            </a:endParaRPr>
          </a:p>
          <a:p>
            <a:r>
              <a:rPr lang="en-US">
                <a:latin typeface="Tenorite"/>
                <a:cs typeface="Calibri"/>
              </a:rPr>
              <a:t>Heterogeneity in cell composition across individuals </a:t>
            </a:r>
          </a:p>
          <a:p>
            <a:r>
              <a:rPr lang="en-US">
                <a:latin typeface="Tenorite"/>
                <a:cs typeface="Calibri"/>
              </a:rPr>
              <a:t>Results of survival analyses were conflicting, possibly supporting duality of immune cells' roles in tumors</a:t>
            </a:r>
          </a:p>
          <a:p>
            <a:r>
              <a:rPr lang="en-US">
                <a:latin typeface="Tenorite"/>
                <a:cs typeface="Calibri"/>
              </a:rPr>
              <a:t>Results of pathway inference provide insight into differences in functionality across immune cell types in diseased vs non-diseased states</a:t>
            </a:r>
          </a:p>
          <a:p>
            <a:endParaRPr lang="en-US">
              <a:latin typeface="Tenorite"/>
              <a:cs typeface="Calibri"/>
            </a:endParaRPr>
          </a:p>
          <a:p>
            <a:endParaRPr lang="en-US">
              <a:latin typeface="Tenorite"/>
              <a:cs typeface="Calibri"/>
            </a:endParaRPr>
          </a:p>
        </p:txBody>
      </p:sp>
    </p:spTree>
    <p:extLst>
      <p:ext uri="{BB962C8B-B14F-4D97-AF65-F5344CB8AC3E}">
        <p14:creationId xmlns:p14="http://schemas.microsoft.com/office/powerpoint/2010/main" val="1512230681"/>
      </p:ext>
    </p:extLst>
  </p:cSld>
  <p:clrMapOvr>
    <a:masterClrMapping/>
  </p:clrMapOvr>
  <p:transition spd="slow">
    <p:wipe/>
  </p:transition>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a:xfrm>
            <a:off x="317339" y="378790"/>
            <a:ext cx="11582400" cy="6000730"/>
          </a:xfrm>
        </p:spPr>
        <p:txBody>
          <a:bodyPr vert="horz" lIns="91440" tIns="45720" rIns="91440" bIns="45720" rtlCol="0" anchor="t">
            <a:normAutofit/>
          </a:bodyPr>
          <a:lstStyle/>
          <a:p>
            <a:pPr marL="0" indent="0">
              <a:buNone/>
            </a:pPr>
            <a:r>
              <a:rPr lang="en-US" sz="3600">
                <a:ea typeface="+mn-lt"/>
                <a:cs typeface="+mn-lt"/>
              </a:rPr>
              <a:t>Literature Exploration</a:t>
            </a:r>
          </a:p>
          <a:p>
            <a:pPr marL="0" indent="0">
              <a:buNone/>
            </a:pPr>
            <a:endParaRPr lang="en-US" sz="1600">
              <a:ea typeface="+mn-lt"/>
              <a:cs typeface="+mn-lt"/>
            </a:endParaRPr>
          </a:p>
          <a:p>
            <a:pPr marL="171450" indent="-171450"/>
            <a:r>
              <a:rPr lang="en-US">
                <a:ea typeface="+mn-lt"/>
                <a:cs typeface="+mn-lt"/>
              </a:rPr>
              <a:t>Composition of immune cells in breast tissues progressively increases from normal to breast cancer (Goff et. al; 2021)</a:t>
            </a:r>
          </a:p>
          <a:p>
            <a:r>
              <a:rPr lang="en-US">
                <a:solidFill>
                  <a:srgbClr val="222222"/>
                </a:solidFill>
                <a:ea typeface="+mn-lt"/>
                <a:cs typeface="+mn-lt"/>
              </a:rPr>
              <a:t>TRAIL (Johnstone et. Al; 2008): </a:t>
            </a:r>
          </a:p>
          <a:p>
            <a:pPr lvl="1"/>
            <a:r>
              <a:rPr lang="en-US" sz="2800">
                <a:solidFill>
                  <a:srgbClr val="222222"/>
                </a:solidFill>
                <a:ea typeface="+mn-lt"/>
                <a:cs typeface="+mn-lt"/>
              </a:rPr>
              <a:t>An immune effector molecule that acts in surveillance and elimination of developing tumors</a:t>
            </a:r>
            <a:endParaRPr lang="en-US" sz="2800">
              <a:solidFill>
                <a:srgbClr val="000000"/>
              </a:solidFill>
              <a:ea typeface="+mn-lt"/>
              <a:cs typeface="+mn-lt"/>
            </a:endParaRPr>
          </a:p>
          <a:p>
            <a:pPr lvl="1"/>
            <a:r>
              <a:rPr lang="en-US" sz="2800">
                <a:solidFill>
                  <a:srgbClr val="222222"/>
                </a:solidFill>
                <a:ea typeface="+mn-lt"/>
                <a:cs typeface="+mn-lt"/>
              </a:rPr>
              <a:t>Escape from TRAIL-mediated immunosurveillance --&gt;  tumor onset and progression</a:t>
            </a:r>
            <a:endParaRPr lang="en-US" sz="2800">
              <a:ea typeface="Calibri" panose="020F0502020204030204"/>
              <a:cs typeface="Calibri" panose="020F0502020204030204"/>
            </a:endParaRPr>
          </a:p>
          <a:p>
            <a:pPr marL="171450" lvl="1" indent="-171450"/>
            <a:r>
              <a:rPr lang="en-US" sz="2800">
                <a:solidFill>
                  <a:srgbClr val="000000"/>
                </a:solidFill>
                <a:latin typeface="Tenorite"/>
                <a:ea typeface="+mn-lt"/>
                <a:cs typeface="+mn-lt"/>
              </a:rPr>
              <a:t>TGFβ:</a:t>
            </a:r>
            <a:endParaRPr lang="en-US" sz="2800">
              <a:latin typeface="Tenorite"/>
              <a:ea typeface="Calibri" panose="020F0502020204030204"/>
              <a:cs typeface="Calibri" panose="020F0502020204030204"/>
            </a:endParaRPr>
          </a:p>
          <a:p>
            <a:pPr marL="628650" lvl="2" indent="-171450"/>
            <a:r>
              <a:rPr lang="en-US" sz="2800">
                <a:solidFill>
                  <a:srgbClr val="000000"/>
                </a:solidFill>
                <a:latin typeface="Tenorite"/>
                <a:ea typeface="+mn-lt"/>
                <a:cs typeface="+mn-lt"/>
              </a:rPr>
              <a:t>antiproliferative effects on peripheral T-cells (Chen et. Al; 2003)</a:t>
            </a:r>
            <a:endParaRPr lang="en-US" sz="2800">
              <a:solidFill>
                <a:srgbClr val="000000"/>
              </a:solidFill>
              <a:latin typeface="Tenorite"/>
              <a:ea typeface="Calibri"/>
              <a:cs typeface="Calibri"/>
            </a:endParaRPr>
          </a:p>
          <a:p>
            <a:pPr marL="628650" lvl="2" indent="-171450"/>
            <a:r>
              <a:rPr lang="en-US" sz="2800">
                <a:solidFill>
                  <a:srgbClr val="000000"/>
                </a:solidFill>
                <a:latin typeface="Tenorite"/>
                <a:ea typeface="+mn-lt"/>
                <a:cs typeface="+mn-lt"/>
              </a:rPr>
              <a:t>blocks NK function in several different ways (Batlle et. Al; 2019)</a:t>
            </a:r>
            <a:endParaRPr lang="en-US" sz="2800">
              <a:solidFill>
                <a:srgbClr val="000000"/>
              </a:solidFill>
              <a:latin typeface="Tenorite"/>
              <a:ea typeface="Calibri"/>
              <a:cs typeface="Calibri"/>
            </a:endParaRPr>
          </a:p>
          <a:p>
            <a:pPr marL="628650" lvl="2" indent="-171450"/>
            <a:endParaRPr lang="en-US" sz="1200">
              <a:solidFill>
                <a:srgbClr val="000000"/>
              </a:solidFill>
              <a:latin typeface="Calibri"/>
              <a:ea typeface="Calibri"/>
              <a:cs typeface="Calibri"/>
            </a:endParaRPr>
          </a:p>
          <a:p>
            <a:pPr marL="457200" lvl="2" indent="-457200">
              <a:buNone/>
            </a:pPr>
            <a:endParaRPr lang="en-US" sz="1500">
              <a:solidFill>
                <a:srgbClr val="212121"/>
              </a:solidFill>
              <a:ea typeface="Calibri"/>
              <a:cs typeface="Calibri"/>
            </a:endParaRPr>
          </a:p>
          <a:p>
            <a:pPr marL="457200" lvl="1" indent="0">
              <a:buNone/>
            </a:pPr>
            <a:endParaRPr lang="en-US" sz="1600">
              <a:solidFill>
                <a:srgbClr val="222222"/>
              </a:solidFill>
              <a:latin typeface="Calibri"/>
              <a:ea typeface="Calibri"/>
              <a:cs typeface="Calibri"/>
            </a:endParaRPr>
          </a:p>
          <a:p>
            <a:pPr marL="457200" lvl="1" indent="0">
              <a:buNone/>
            </a:pPr>
            <a:endParaRPr lang="en-US" sz="1600">
              <a:solidFill>
                <a:srgbClr val="222222"/>
              </a:solidFill>
              <a:latin typeface="Calibri"/>
              <a:ea typeface="Calibri"/>
              <a:cs typeface="Calibri"/>
            </a:endParaRPr>
          </a:p>
          <a:p>
            <a:pPr marL="342900" lvl="1" indent="-285750"/>
            <a:endParaRPr lang="en-US" sz="1600">
              <a:solidFill>
                <a:srgbClr val="222222"/>
              </a:solidFill>
              <a:latin typeface="Calibri"/>
              <a:ea typeface="Calibri"/>
              <a:cs typeface="Calibri"/>
            </a:endParaRPr>
          </a:p>
          <a:p>
            <a:pPr marL="171450" indent="-171450"/>
            <a:endParaRPr lang="en-US" sz="1200">
              <a:solidFill>
                <a:srgbClr val="000000"/>
              </a:solidFill>
              <a:latin typeface="Calibri"/>
              <a:ea typeface="Calibri"/>
              <a:cs typeface="Calibri"/>
            </a:endParaRPr>
          </a:p>
          <a:p>
            <a:pPr marL="0" indent="0">
              <a:buNone/>
            </a:pPr>
            <a:endParaRPr lang="en-US">
              <a:solidFill>
                <a:srgbClr val="000000"/>
              </a:solidFill>
              <a:latin typeface="Tenorite"/>
              <a:ea typeface="Calibri"/>
              <a:cs typeface="Calibri"/>
            </a:endParaRPr>
          </a:p>
          <a:p>
            <a:pPr marL="0" indent="0">
              <a:buNone/>
            </a:pPr>
            <a:endParaRPr lang="en-US" sz="1400">
              <a:solidFill>
                <a:srgbClr val="222222"/>
              </a:solidFill>
              <a:latin typeface="Calibri" panose="020F0502020204030204"/>
              <a:ea typeface="Calibri"/>
              <a:cs typeface="Calibri"/>
            </a:endParaRPr>
          </a:p>
        </p:txBody>
      </p:sp>
    </p:spTree>
    <p:extLst>
      <p:ext uri="{BB962C8B-B14F-4D97-AF65-F5344CB8AC3E}">
        <p14:creationId xmlns:p14="http://schemas.microsoft.com/office/powerpoint/2010/main" val="209533639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E20B9-119B-82ED-5421-CBC83F37F370}"/>
              </a:ext>
            </a:extLst>
          </p:cNvPr>
          <p:cNvSpPr>
            <a:spLocks noGrp="1"/>
          </p:cNvSpPr>
          <p:nvPr>
            <p:ph idx="1"/>
          </p:nvPr>
        </p:nvSpPr>
        <p:spPr>
          <a:xfrm>
            <a:off x="317339" y="378790"/>
            <a:ext cx="10515600" cy="6000730"/>
          </a:xfrm>
        </p:spPr>
        <p:txBody>
          <a:bodyPr vert="horz" lIns="91440" tIns="45720" rIns="91440" bIns="45720" rtlCol="0" anchor="t">
            <a:normAutofit/>
          </a:bodyPr>
          <a:lstStyle/>
          <a:p>
            <a:pPr marL="0" indent="0">
              <a:buNone/>
            </a:pPr>
            <a:r>
              <a:rPr lang="en-US">
                <a:latin typeface="Tenorite"/>
                <a:cs typeface="Calibri"/>
              </a:rPr>
              <a:t>Take Home Messages</a:t>
            </a:r>
            <a:endParaRPr lang="en-US"/>
          </a:p>
        </p:txBody>
      </p:sp>
      <p:sp>
        <p:nvSpPr>
          <p:cNvPr id="2" name="TextBox 1">
            <a:extLst>
              <a:ext uri="{FF2B5EF4-FFF2-40B4-BE49-F238E27FC236}">
                <a16:creationId xmlns:a16="http://schemas.microsoft.com/office/drawing/2014/main" id="{2084C2E0-2461-DB20-7764-6D86F3E0C4F7}"/>
              </a:ext>
            </a:extLst>
          </p:cNvPr>
          <p:cNvSpPr txBox="1"/>
          <p:nvPr/>
        </p:nvSpPr>
        <p:spPr>
          <a:xfrm>
            <a:off x="581033" y="1354864"/>
            <a:ext cx="1094092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enorite"/>
                <a:cs typeface="Calibri"/>
              </a:rPr>
              <a:t>Yves: </a:t>
            </a:r>
            <a:r>
              <a:rPr lang="en-US" sz="2000">
                <a:solidFill>
                  <a:schemeClr val="accent1"/>
                </a:solidFill>
                <a:latin typeface="Tenorite"/>
                <a:ea typeface="+mn-lt"/>
                <a:cs typeface="+mn-lt"/>
              </a:rPr>
              <a:t>"It can be challenging to locate datasets that can precisely address our research questions, and the research must be formulated in biological terms that are answered through computational methodologies."</a:t>
            </a:r>
          </a:p>
          <a:p>
            <a:endParaRPr lang="en-US" sz="2000">
              <a:solidFill>
                <a:schemeClr val="accent1"/>
              </a:solidFill>
              <a:latin typeface="Tenorite"/>
              <a:ea typeface="Calibri"/>
              <a:cs typeface="Calibri"/>
            </a:endParaRPr>
          </a:p>
          <a:p>
            <a:r>
              <a:rPr lang="en-US" sz="2000">
                <a:latin typeface="Tenorite"/>
                <a:ea typeface="Calibri"/>
                <a:cs typeface="Calibri"/>
              </a:rPr>
              <a:t>Reem: </a:t>
            </a:r>
            <a:r>
              <a:rPr lang="en-US" sz="2000">
                <a:solidFill>
                  <a:schemeClr val="accent6"/>
                </a:solidFill>
                <a:latin typeface="Tenorite"/>
                <a:ea typeface="Calibri"/>
                <a:cs typeface="Calibri"/>
              </a:rPr>
              <a:t>"In this deconvolution analysis, we attempt to simplify a busy and complex tumor microenvironment (TME). What is actually happening in each patient's heterogenous TME depends on crosstalk between the immune cell types and subtypes, and crosstalk between pathways within each cell type."</a:t>
            </a:r>
          </a:p>
          <a:p>
            <a:endParaRPr lang="en-US" sz="2000">
              <a:solidFill>
                <a:schemeClr val="accent6"/>
              </a:solidFill>
              <a:latin typeface="Tenorite"/>
              <a:ea typeface="Calibri"/>
              <a:cs typeface="Calibri"/>
            </a:endParaRPr>
          </a:p>
          <a:p>
            <a:r>
              <a:rPr lang="en-US" sz="2000" err="1">
                <a:latin typeface="Tenorite"/>
                <a:ea typeface="Calibri"/>
                <a:cs typeface="Calibri"/>
              </a:rPr>
              <a:t>Lingzhu</a:t>
            </a:r>
            <a:r>
              <a:rPr lang="en-US" sz="2000">
                <a:latin typeface="Tenorite"/>
                <a:ea typeface="Calibri"/>
                <a:cs typeface="Calibri"/>
              </a:rPr>
              <a:t>: </a:t>
            </a:r>
            <a:r>
              <a:rPr lang="en-US" sz="2000">
                <a:solidFill>
                  <a:schemeClr val="accent2">
                    <a:lumMod val="60000"/>
                    <a:lumOff val="40000"/>
                  </a:schemeClr>
                </a:solidFill>
                <a:latin typeface="Tenorite"/>
                <a:ea typeface="Calibri"/>
                <a:cs typeface="Calibri"/>
              </a:rPr>
              <a:t>Various cells and cytokines have an impact on the progression of tumors, which makes the tumor microenvironment highly complex. Studying the combined action of immune cells and cytokines can help us better understand the mechanisms of tumor progression.</a:t>
            </a:r>
          </a:p>
        </p:txBody>
      </p:sp>
    </p:spTree>
    <p:extLst>
      <p:ext uri="{BB962C8B-B14F-4D97-AF65-F5344CB8AC3E}">
        <p14:creationId xmlns:p14="http://schemas.microsoft.com/office/powerpoint/2010/main" val="2147160608"/>
      </p:ext>
    </p:extLst>
  </p:cSld>
  <p:clrMapOvr>
    <a:masterClrMapping/>
  </p:clrMapOvr>
  <p:transition spd="slow">
    <p:wip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4" descr="Badge Question Mark with solid fill">
            <a:extLst>
              <a:ext uri="{FF2B5EF4-FFF2-40B4-BE49-F238E27FC236}">
                <a16:creationId xmlns:a16="http://schemas.microsoft.com/office/drawing/2014/main" id="{8B7A8162-66DF-1D55-1BB2-4FE4C3371D0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687578" y="2458809"/>
            <a:ext cx="2438399" cy="2438399"/>
          </a:xfrm>
        </p:spPr>
      </p:pic>
    </p:spTree>
    <p:extLst>
      <p:ext uri="{BB962C8B-B14F-4D97-AF65-F5344CB8AC3E}">
        <p14:creationId xmlns:p14="http://schemas.microsoft.com/office/powerpoint/2010/main" val="408936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77B4-C10B-4619-5A12-6D92A47414EF}"/>
              </a:ext>
            </a:extLst>
          </p:cNvPr>
          <p:cNvSpPr txBox="1"/>
          <p:nvPr/>
        </p:nvSpPr>
        <p:spPr>
          <a:xfrm>
            <a:off x="262002" y="358326"/>
            <a:ext cx="11180670"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u="sng">
                <a:solidFill>
                  <a:srgbClr val="000000"/>
                </a:solidFill>
                <a:latin typeface="Tenorite"/>
                <a:ea typeface="+mn-lt"/>
                <a:cs typeface="+mn-lt"/>
              </a:rPr>
              <a:t>References</a:t>
            </a:r>
            <a:endParaRPr lang="en-US" sz="800">
              <a:latin typeface="Tenorite"/>
              <a:ea typeface="+mn-lt"/>
              <a:cs typeface="+mn-lt"/>
            </a:endParaRPr>
          </a:p>
          <a:p>
            <a:endParaRPr lang="en-US" sz="800">
              <a:solidFill>
                <a:srgbClr val="404040"/>
              </a:solidFill>
              <a:ea typeface="+mn-lt"/>
              <a:cs typeface="+mn-lt"/>
            </a:endParaRPr>
          </a:p>
          <a:p>
            <a:pPr marL="171450" indent="-171450">
              <a:buFont typeface="Arial"/>
              <a:buChar char="•"/>
            </a:pPr>
            <a:r>
              <a:rPr lang="en-US" sz="800">
                <a:solidFill>
                  <a:srgbClr val="404040"/>
                </a:solidFill>
                <a:ea typeface="+mn-lt"/>
                <a:cs typeface="+mn-lt"/>
              </a:rPr>
              <a:t>  “Cancer Survival Statistics: World Cancer Research Fund International.” WCRF International, 11 July 2022, </a:t>
            </a:r>
            <a:r>
              <a:rPr lang="en-US" sz="800">
                <a:solidFill>
                  <a:srgbClr val="404040"/>
                </a:solidFill>
                <a:ea typeface="+mn-lt"/>
                <a:cs typeface="+mn-lt"/>
                <a:hlinkClick r:id="rId2"/>
              </a:rPr>
              <a:t>https://www.wcrf.org/cancer-trends/cancer-survival-statistics/</a:t>
            </a:r>
            <a:r>
              <a:rPr lang="en-US" sz="800">
                <a:solidFill>
                  <a:srgbClr val="404040"/>
                </a:solidFill>
                <a:ea typeface="+mn-lt"/>
                <a:cs typeface="+mn-lt"/>
              </a:rPr>
              <a:t>. </a:t>
            </a:r>
            <a:endParaRPr lang="en-US">
              <a:solidFill>
                <a:srgbClr val="000000"/>
              </a:solidFill>
              <a:ea typeface="+mn-lt"/>
              <a:cs typeface="+mn-lt"/>
            </a:endParaRPr>
          </a:p>
          <a:p>
            <a:endParaRPr lang="en-US" sz="800" b="1" u="sng">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Gray, G. K., Li, C. M., Rosenbluth, J. M., Selfors, L. M., </a:t>
            </a:r>
            <a:r>
              <a:rPr lang="en-US" sz="800" err="1">
                <a:solidFill>
                  <a:srgbClr val="000000"/>
                </a:solidFill>
                <a:latin typeface="Tenorite"/>
                <a:ea typeface="+mn-lt"/>
                <a:cs typeface="+mn-lt"/>
              </a:rPr>
              <a:t>Girnius</a:t>
            </a:r>
            <a:r>
              <a:rPr lang="en-US" sz="800">
                <a:solidFill>
                  <a:srgbClr val="000000"/>
                </a:solidFill>
                <a:latin typeface="Tenorite"/>
                <a:ea typeface="+mn-lt"/>
                <a:cs typeface="+mn-lt"/>
              </a:rPr>
              <a:t>, N., Lin, J. R., Schackmann, R. C. J., Goh, W. L., Moore, K., Shapiro, H. K., Mei, S., D'Andrea, K., Nathanson, K. L., Sorger, P. K., Santagata, S., Regev, A., Garber, J. E., Dillon, D. A., &amp; Brugge, J. S. (2022). A human breast atlas integrating single-cell proteomics and transcriptomics. </a:t>
            </a:r>
            <a:r>
              <a:rPr lang="en-US" sz="800" i="1">
                <a:solidFill>
                  <a:srgbClr val="000000"/>
                </a:solidFill>
                <a:latin typeface="Tenorite"/>
                <a:ea typeface="+mn-lt"/>
                <a:cs typeface="+mn-lt"/>
              </a:rPr>
              <a:t>Developmental cell</a:t>
            </a:r>
            <a:r>
              <a:rPr lang="en-US" sz="800">
                <a:solidFill>
                  <a:srgbClr val="000000"/>
                </a:solidFill>
                <a:latin typeface="Tenorite"/>
                <a:ea typeface="+mn-lt"/>
                <a:cs typeface="+mn-lt"/>
              </a:rPr>
              <a:t>, </a:t>
            </a:r>
            <a:r>
              <a:rPr lang="en-US" sz="800" i="1">
                <a:solidFill>
                  <a:srgbClr val="000000"/>
                </a:solidFill>
                <a:latin typeface="Tenorite"/>
                <a:ea typeface="+mn-lt"/>
                <a:cs typeface="+mn-lt"/>
              </a:rPr>
              <a:t>57</a:t>
            </a:r>
            <a:r>
              <a:rPr lang="en-US" sz="800">
                <a:solidFill>
                  <a:srgbClr val="000000"/>
                </a:solidFill>
                <a:latin typeface="Tenorite"/>
                <a:ea typeface="+mn-lt"/>
                <a:cs typeface="+mn-lt"/>
              </a:rPr>
              <a:t>(11), 1400–1420.e7. </a:t>
            </a:r>
            <a:r>
              <a:rPr lang="en-US" sz="800" u="sng">
                <a:solidFill>
                  <a:srgbClr val="000000"/>
                </a:solidFill>
                <a:latin typeface="Tenorite"/>
                <a:ea typeface="+mn-lt"/>
                <a:cs typeface="+mn-lt"/>
                <a:hlinkClick r:id="rId3"/>
              </a:rPr>
              <a:t>https://doi.org/10.1016/j.devcel.2022.05.003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Fan, J., Lyu, Y., Zhang, Q., Wang, X., Li, M., &amp; Xiao, R. (2022). MuSiC2: cell-type deconvolution for multi-condition bulk RNA-seq data. </a:t>
            </a:r>
            <a:r>
              <a:rPr lang="en-US" sz="800" i="1">
                <a:solidFill>
                  <a:srgbClr val="000000"/>
                </a:solidFill>
                <a:latin typeface="Tenorite"/>
                <a:ea typeface="+mn-lt"/>
                <a:cs typeface="+mn-lt"/>
              </a:rPr>
              <a:t>Briefings in bioinformatics</a:t>
            </a:r>
            <a:r>
              <a:rPr lang="en-US" sz="800">
                <a:solidFill>
                  <a:srgbClr val="000000"/>
                </a:solidFill>
                <a:latin typeface="Tenorite"/>
                <a:ea typeface="+mn-lt"/>
                <a:cs typeface="+mn-lt"/>
              </a:rPr>
              <a:t>, </a:t>
            </a:r>
            <a:r>
              <a:rPr lang="en-US" sz="800" i="1">
                <a:solidFill>
                  <a:srgbClr val="000000"/>
                </a:solidFill>
                <a:latin typeface="Tenorite"/>
                <a:ea typeface="+mn-lt"/>
                <a:cs typeface="+mn-lt"/>
              </a:rPr>
              <a:t>23</a:t>
            </a:r>
            <a:r>
              <a:rPr lang="en-US" sz="800">
                <a:solidFill>
                  <a:srgbClr val="000000"/>
                </a:solidFill>
                <a:latin typeface="Tenorite"/>
                <a:ea typeface="+mn-lt"/>
                <a:cs typeface="+mn-lt"/>
              </a:rPr>
              <a:t>(6), bbac430. </a:t>
            </a:r>
            <a:r>
              <a:rPr lang="en-US" sz="800" u="sng">
                <a:solidFill>
                  <a:srgbClr val="000000"/>
                </a:solidFill>
                <a:latin typeface="Tenorite"/>
                <a:ea typeface="+mn-lt"/>
                <a:cs typeface="+mn-lt"/>
                <a:hlinkClick r:id="rId4"/>
              </a:rPr>
              <a:t>https://doi.org/10.1093/bib/bbac430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Huang, </a:t>
            </a:r>
            <a:r>
              <a:rPr lang="en-US" sz="800" err="1">
                <a:solidFill>
                  <a:srgbClr val="000000"/>
                </a:solidFill>
                <a:latin typeface="Tenorite"/>
                <a:ea typeface="+mn-lt"/>
                <a:cs typeface="+mn-lt"/>
              </a:rPr>
              <a:t>Ruichao</a:t>
            </a:r>
            <a:r>
              <a:rPr lang="en-US" sz="800">
                <a:solidFill>
                  <a:srgbClr val="000000"/>
                </a:solidFill>
                <a:latin typeface="Tenorite"/>
                <a:ea typeface="+mn-lt"/>
                <a:cs typeface="+mn-lt"/>
              </a:rPr>
              <a:t>, et al. “Combining Bulk RNA-Sequencing and Single-Cell RNA-Sequencing Data to Reveal the Immune Microenvironment and Metabolic Pattern of Osteosarcoma.” </a:t>
            </a:r>
            <a:r>
              <a:rPr lang="en-US" sz="800" i="1">
                <a:solidFill>
                  <a:srgbClr val="000000"/>
                </a:solidFill>
                <a:latin typeface="Tenorite"/>
                <a:ea typeface="+mn-lt"/>
                <a:cs typeface="+mn-lt"/>
              </a:rPr>
              <a:t>Frontiers in Genetics</a:t>
            </a:r>
            <a:r>
              <a:rPr lang="en-US" sz="800">
                <a:solidFill>
                  <a:srgbClr val="000000"/>
                </a:solidFill>
                <a:latin typeface="Tenorite"/>
                <a:ea typeface="+mn-lt"/>
                <a:cs typeface="+mn-lt"/>
              </a:rPr>
              <a:t>, vol. 13, Oct. 2022, p. 976990. </a:t>
            </a:r>
            <a:r>
              <a:rPr lang="en-US" sz="800" i="1">
                <a:solidFill>
                  <a:srgbClr val="000000"/>
                </a:solidFill>
                <a:latin typeface="Tenorite"/>
                <a:ea typeface="+mn-lt"/>
                <a:cs typeface="+mn-lt"/>
              </a:rPr>
              <a:t>DOI.org (</a:t>
            </a:r>
            <a:r>
              <a:rPr lang="en-US" sz="800" i="1" err="1">
                <a:solidFill>
                  <a:srgbClr val="000000"/>
                </a:solidFill>
                <a:latin typeface="Tenorite"/>
                <a:ea typeface="+mn-lt"/>
                <a:cs typeface="+mn-lt"/>
              </a:rPr>
              <a:t>Crossref</a:t>
            </a:r>
            <a:r>
              <a:rPr lang="en-US" sz="800" i="1">
                <a:solidFill>
                  <a:srgbClr val="000000"/>
                </a:solidFill>
                <a:latin typeface="Tenorite"/>
                <a:ea typeface="+mn-lt"/>
                <a:cs typeface="+mn-lt"/>
              </a:rPr>
              <a:t>)</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5"/>
              </a:rPr>
              <a:t>https://doi.org/10.3389/fgene.2022.976990</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Lai, </a:t>
            </a:r>
            <a:r>
              <a:rPr lang="en-US" sz="800" err="1">
                <a:solidFill>
                  <a:srgbClr val="000000"/>
                </a:solidFill>
                <a:latin typeface="Tenorite"/>
                <a:ea typeface="+mn-lt"/>
                <a:cs typeface="+mn-lt"/>
              </a:rPr>
              <a:t>Wenwen</a:t>
            </a:r>
            <a:r>
              <a:rPr lang="en-US" sz="800">
                <a:solidFill>
                  <a:srgbClr val="000000"/>
                </a:solidFill>
                <a:latin typeface="Tenorite"/>
                <a:ea typeface="+mn-lt"/>
                <a:cs typeface="+mn-lt"/>
              </a:rPr>
              <a:t>, et al. “Integrated Analysis of Single‐cell RNA‐seq Dataset and Bulk RNA‐seq Dataset Constructs a Prognostic Model for Predicting Survival in Human Glioblastoma.” </a:t>
            </a:r>
            <a:r>
              <a:rPr lang="en-US" sz="800" i="1">
                <a:solidFill>
                  <a:srgbClr val="000000"/>
                </a:solidFill>
                <a:latin typeface="Tenorite"/>
                <a:ea typeface="+mn-lt"/>
                <a:cs typeface="+mn-lt"/>
              </a:rPr>
              <a:t>Brain and Behavior</a:t>
            </a:r>
            <a:r>
              <a:rPr lang="en-US" sz="800">
                <a:solidFill>
                  <a:srgbClr val="000000"/>
                </a:solidFill>
                <a:latin typeface="Tenorite"/>
                <a:ea typeface="+mn-lt"/>
                <a:cs typeface="+mn-lt"/>
              </a:rPr>
              <a:t>, vol. 12, no. 5, Apr. 2022, p. e2575. </a:t>
            </a:r>
            <a:r>
              <a:rPr lang="en-US" sz="800" i="1">
                <a:solidFill>
                  <a:srgbClr val="000000"/>
                </a:solidFill>
                <a:latin typeface="Tenorite"/>
                <a:ea typeface="+mn-lt"/>
                <a:cs typeface="+mn-lt"/>
              </a:rPr>
              <a:t>PubMed Central</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6"/>
              </a:rPr>
              <a:t>https://doi.org/10.1002/brb3.2575</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Manoharan, Malini, et al. “A Computational Approach Identifies Immunogenic Features of Prognosis in Human Cancers.” </a:t>
            </a:r>
            <a:r>
              <a:rPr lang="en-US" sz="800" i="1">
                <a:solidFill>
                  <a:srgbClr val="000000"/>
                </a:solidFill>
                <a:latin typeface="Tenorite"/>
                <a:ea typeface="+mn-lt"/>
                <a:cs typeface="+mn-lt"/>
              </a:rPr>
              <a:t>Frontiers in Immunology</a:t>
            </a:r>
            <a:r>
              <a:rPr lang="en-US" sz="800">
                <a:solidFill>
                  <a:srgbClr val="000000"/>
                </a:solidFill>
                <a:latin typeface="Tenorite"/>
                <a:ea typeface="+mn-lt"/>
                <a:cs typeface="+mn-lt"/>
              </a:rPr>
              <a:t>, vol. 9, Dec. 2018, p. 3017. </a:t>
            </a:r>
            <a:r>
              <a:rPr lang="en-US" sz="800" i="1">
                <a:solidFill>
                  <a:srgbClr val="000000"/>
                </a:solidFill>
                <a:latin typeface="Tenorite"/>
                <a:ea typeface="+mn-lt"/>
                <a:cs typeface="+mn-lt"/>
              </a:rPr>
              <a:t>PubMed Central</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7"/>
              </a:rPr>
              <a:t>https://doi.org/10.3389/fimmu.2018.03017</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Qi, </a:t>
            </a:r>
            <a:r>
              <a:rPr lang="en-US" sz="800" err="1">
                <a:solidFill>
                  <a:srgbClr val="000000"/>
                </a:solidFill>
                <a:latin typeface="Tenorite"/>
                <a:ea typeface="+mn-lt"/>
                <a:cs typeface="+mn-lt"/>
              </a:rPr>
              <a:t>Zongtai</a:t>
            </a:r>
            <a:r>
              <a:rPr lang="en-US" sz="800">
                <a:solidFill>
                  <a:srgbClr val="000000"/>
                </a:solidFill>
                <a:latin typeface="Tenorite"/>
                <a:ea typeface="+mn-lt"/>
                <a:cs typeface="+mn-lt"/>
              </a:rPr>
              <a:t>, et al. “Single-Cell Deconvolution of Head and Neck Squamous Cell Carcinoma.” </a:t>
            </a:r>
            <a:r>
              <a:rPr lang="en-US" sz="800" i="1">
                <a:solidFill>
                  <a:srgbClr val="000000"/>
                </a:solidFill>
                <a:latin typeface="Tenorite"/>
                <a:ea typeface="+mn-lt"/>
                <a:cs typeface="+mn-lt"/>
              </a:rPr>
              <a:t>Cancers</a:t>
            </a:r>
            <a:r>
              <a:rPr lang="en-US" sz="800">
                <a:solidFill>
                  <a:srgbClr val="000000"/>
                </a:solidFill>
                <a:latin typeface="Tenorite"/>
                <a:ea typeface="+mn-lt"/>
                <a:cs typeface="+mn-lt"/>
              </a:rPr>
              <a:t>, vol. 13, no. 6, Mar. 2021, p. 1230. </a:t>
            </a:r>
            <a:r>
              <a:rPr lang="en-US" sz="800" i="1">
                <a:solidFill>
                  <a:srgbClr val="000000"/>
                </a:solidFill>
                <a:latin typeface="Tenorite"/>
                <a:ea typeface="+mn-lt"/>
                <a:cs typeface="+mn-lt"/>
              </a:rPr>
              <a:t>DOI.org (</a:t>
            </a:r>
            <a:r>
              <a:rPr lang="en-US" sz="800" i="1" err="1">
                <a:solidFill>
                  <a:srgbClr val="000000"/>
                </a:solidFill>
                <a:latin typeface="Tenorite"/>
                <a:ea typeface="+mn-lt"/>
                <a:cs typeface="+mn-lt"/>
              </a:rPr>
              <a:t>Crossref</a:t>
            </a:r>
            <a:r>
              <a:rPr lang="en-US" sz="800" i="1">
                <a:solidFill>
                  <a:srgbClr val="000000"/>
                </a:solidFill>
                <a:latin typeface="Tenorite"/>
                <a:ea typeface="+mn-lt"/>
                <a:cs typeface="+mn-lt"/>
              </a:rPr>
              <a:t>)</a:t>
            </a:r>
            <a:r>
              <a:rPr lang="en-US" sz="800">
                <a:solidFill>
                  <a:srgbClr val="000000"/>
                </a:solidFill>
                <a:latin typeface="Tenorite"/>
                <a:ea typeface="+mn-lt"/>
                <a:cs typeface="+mn-lt"/>
              </a:rPr>
              <a:t>, </a:t>
            </a:r>
            <a:r>
              <a:rPr lang="en-US" sz="800" u="sng">
                <a:solidFill>
                  <a:srgbClr val="000000"/>
                </a:solidFill>
                <a:latin typeface="Tenorite"/>
                <a:ea typeface="+mn-lt"/>
                <a:cs typeface="+mn-lt"/>
                <a:hlinkClick r:id="rId8"/>
              </a:rPr>
              <a:t>https://doi.org/10.3390/cancers13061230</a:t>
            </a:r>
            <a:r>
              <a:rPr lang="en-US" sz="800">
                <a:solidFill>
                  <a:srgbClr val="000000"/>
                </a:solidFill>
                <a:latin typeface="Tenorite"/>
                <a:ea typeface="+mn-lt"/>
                <a:cs typeface="+mn-lt"/>
              </a:rPr>
              <a:t>.</a:t>
            </a:r>
          </a:p>
          <a:p>
            <a:pPr marL="285750" indent="-285750">
              <a:buFont typeface="Arial"/>
              <a:buChar char="•"/>
            </a:pPr>
            <a:r>
              <a:rPr lang="en-US" sz="800">
                <a:solidFill>
                  <a:srgbClr val="000000"/>
                </a:solidFill>
                <a:latin typeface="Tenorite"/>
                <a:ea typeface="+mn-lt"/>
                <a:cs typeface="+mn-lt"/>
              </a:rPr>
              <a:t>Gonzalez, H., </a:t>
            </a:r>
            <a:r>
              <a:rPr lang="en-US" sz="800" err="1">
                <a:solidFill>
                  <a:srgbClr val="000000"/>
                </a:solidFill>
                <a:latin typeface="Tenorite"/>
                <a:ea typeface="+mn-lt"/>
                <a:cs typeface="+mn-lt"/>
              </a:rPr>
              <a:t>Hagerling</a:t>
            </a:r>
            <a:r>
              <a:rPr lang="en-US" sz="800">
                <a:solidFill>
                  <a:srgbClr val="000000"/>
                </a:solidFill>
                <a:latin typeface="Tenorite"/>
                <a:ea typeface="+mn-lt"/>
                <a:cs typeface="+mn-lt"/>
              </a:rPr>
              <a:t>, C., &amp; Werb, Z. (2018). Roles of the immune system in cancer: from tumor initiation to metastatic progression. </a:t>
            </a:r>
            <a:r>
              <a:rPr lang="en-US" sz="800" i="1">
                <a:solidFill>
                  <a:srgbClr val="000000"/>
                </a:solidFill>
                <a:latin typeface="Tenorite"/>
                <a:ea typeface="+mn-lt"/>
                <a:cs typeface="+mn-lt"/>
              </a:rPr>
              <a:t>Genes &amp; development</a:t>
            </a:r>
            <a:r>
              <a:rPr lang="en-US" sz="800">
                <a:solidFill>
                  <a:srgbClr val="000000"/>
                </a:solidFill>
                <a:latin typeface="Tenorite"/>
                <a:ea typeface="+mn-lt"/>
                <a:cs typeface="+mn-lt"/>
              </a:rPr>
              <a:t>, </a:t>
            </a:r>
            <a:r>
              <a:rPr lang="en-US" sz="800" i="1">
                <a:solidFill>
                  <a:srgbClr val="000000"/>
                </a:solidFill>
                <a:latin typeface="Tenorite"/>
                <a:ea typeface="+mn-lt"/>
                <a:cs typeface="+mn-lt"/>
              </a:rPr>
              <a:t>32</a:t>
            </a:r>
            <a:r>
              <a:rPr lang="en-US" sz="800">
                <a:solidFill>
                  <a:srgbClr val="000000"/>
                </a:solidFill>
                <a:latin typeface="Tenorite"/>
                <a:ea typeface="+mn-lt"/>
                <a:cs typeface="+mn-lt"/>
              </a:rPr>
              <a:t>(19-20), 1267–1284. </a:t>
            </a:r>
            <a:r>
              <a:rPr lang="en-US" sz="800" u="sng">
                <a:solidFill>
                  <a:srgbClr val="000000"/>
                </a:solidFill>
                <a:latin typeface="Tenorite"/>
                <a:ea typeface="+mn-lt"/>
                <a:cs typeface="+mn-lt"/>
                <a:hlinkClick r:id="rId9"/>
              </a:rPr>
              <a:t>https://doi.org/10.1101/gad.314617.118</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Man, Y. G., </a:t>
            </a:r>
            <a:r>
              <a:rPr lang="en-US" sz="800" err="1">
                <a:solidFill>
                  <a:srgbClr val="000000"/>
                </a:solidFill>
                <a:latin typeface="Tenorite"/>
                <a:ea typeface="+mn-lt"/>
                <a:cs typeface="+mn-lt"/>
              </a:rPr>
              <a:t>Stojadinovic</a:t>
            </a:r>
            <a:r>
              <a:rPr lang="en-US" sz="800">
                <a:solidFill>
                  <a:srgbClr val="000000"/>
                </a:solidFill>
                <a:latin typeface="Tenorite"/>
                <a:ea typeface="+mn-lt"/>
                <a:cs typeface="+mn-lt"/>
              </a:rPr>
              <a:t>, A., Mason, J., Avital, I., </a:t>
            </a:r>
            <a:r>
              <a:rPr lang="en-US" sz="800" err="1">
                <a:solidFill>
                  <a:srgbClr val="000000"/>
                </a:solidFill>
                <a:latin typeface="Tenorite"/>
                <a:ea typeface="+mn-lt"/>
                <a:cs typeface="+mn-lt"/>
              </a:rPr>
              <a:t>Bilchik</a:t>
            </a:r>
            <a:r>
              <a:rPr lang="en-US" sz="800">
                <a:solidFill>
                  <a:srgbClr val="000000"/>
                </a:solidFill>
                <a:latin typeface="Tenorite"/>
                <a:ea typeface="+mn-lt"/>
                <a:cs typeface="+mn-lt"/>
              </a:rPr>
              <a:t>, A., Bruecher, B., Protic, M., Nissan, A., </a:t>
            </a:r>
            <a:r>
              <a:rPr lang="en-US" sz="800" err="1">
                <a:solidFill>
                  <a:srgbClr val="000000"/>
                </a:solidFill>
                <a:latin typeface="Tenorite"/>
                <a:ea typeface="+mn-lt"/>
                <a:cs typeface="+mn-lt"/>
              </a:rPr>
              <a:t>Izadjoo</a:t>
            </a:r>
            <a:r>
              <a:rPr lang="en-US" sz="800">
                <a:solidFill>
                  <a:srgbClr val="000000"/>
                </a:solidFill>
                <a:latin typeface="Tenorite"/>
                <a:ea typeface="+mn-lt"/>
                <a:cs typeface="+mn-lt"/>
              </a:rPr>
              <a:t>, M., Zhang, X., &amp; Jewett, A. (2013). Tumor-infiltrating immune cells promoting tumor invasion and metastasis: existing theories. </a:t>
            </a:r>
            <a:r>
              <a:rPr lang="en-US" sz="800" i="1">
                <a:solidFill>
                  <a:srgbClr val="000000"/>
                </a:solidFill>
                <a:latin typeface="Tenorite"/>
                <a:ea typeface="+mn-lt"/>
                <a:cs typeface="+mn-lt"/>
              </a:rPr>
              <a:t>Journal of Cancer</a:t>
            </a:r>
            <a:r>
              <a:rPr lang="en-US" sz="800">
                <a:solidFill>
                  <a:srgbClr val="000000"/>
                </a:solidFill>
                <a:latin typeface="Tenorite"/>
                <a:ea typeface="+mn-lt"/>
                <a:cs typeface="+mn-lt"/>
              </a:rPr>
              <a:t>, </a:t>
            </a:r>
            <a:r>
              <a:rPr lang="en-US" sz="800" i="1">
                <a:solidFill>
                  <a:srgbClr val="000000"/>
                </a:solidFill>
                <a:latin typeface="Tenorite"/>
                <a:ea typeface="+mn-lt"/>
                <a:cs typeface="+mn-lt"/>
              </a:rPr>
              <a:t>4</a:t>
            </a:r>
            <a:r>
              <a:rPr lang="en-US" sz="800">
                <a:solidFill>
                  <a:srgbClr val="000000"/>
                </a:solidFill>
                <a:latin typeface="Tenorite"/>
                <a:ea typeface="+mn-lt"/>
                <a:cs typeface="+mn-lt"/>
              </a:rPr>
              <a:t>(1), 84–95. </a:t>
            </a:r>
            <a:r>
              <a:rPr lang="en-US" sz="800" u="sng">
                <a:solidFill>
                  <a:srgbClr val="000000"/>
                </a:solidFill>
                <a:latin typeface="Tenorite"/>
                <a:ea typeface="+mn-lt"/>
                <a:cs typeface="+mn-lt"/>
                <a:hlinkClick r:id="rId10"/>
              </a:rPr>
              <a:t>https://doi.org/10.7150/jca.5482</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McDonald, K. A., Kawaguchi, T., Qi, Q., Peng, X., </a:t>
            </a:r>
            <a:r>
              <a:rPr lang="en-US" sz="800" err="1">
                <a:solidFill>
                  <a:srgbClr val="000000"/>
                </a:solidFill>
                <a:latin typeface="Tenorite"/>
                <a:ea typeface="+mn-lt"/>
                <a:cs typeface="+mn-lt"/>
              </a:rPr>
              <a:t>Asaoka</a:t>
            </a:r>
            <a:r>
              <a:rPr lang="en-US" sz="800">
                <a:solidFill>
                  <a:srgbClr val="000000"/>
                </a:solidFill>
                <a:latin typeface="Tenorite"/>
                <a:ea typeface="+mn-lt"/>
                <a:cs typeface="+mn-lt"/>
              </a:rPr>
              <a:t>, M., Young, J., </a:t>
            </a:r>
            <a:r>
              <a:rPr lang="en-US" sz="800" err="1">
                <a:solidFill>
                  <a:srgbClr val="000000"/>
                </a:solidFill>
                <a:latin typeface="Tenorite"/>
                <a:ea typeface="+mn-lt"/>
                <a:cs typeface="+mn-lt"/>
              </a:rPr>
              <a:t>Opyrchal</a:t>
            </a:r>
            <a:r>
              <a:rPr lang="en-US" sz="800">
                <a:solidFill>
                  <a:srgbClr val="000000"/>
                </a:solidFill>
                <a:latin typeface="Tenorite"/>
                <a:ea typeface="+mn-lt"/>
                <a:cs typeface="+mn-lt"/>
              </a:rPr>
              <a:t>, M., Yan, L., Patnaik, S., Otsuji, E., &amp; </a:t>
            </a:r>
            <a:r>
              <a:rPr lang="en-US" sz="800" err="1">
                <a:solidFill>
                  <a:srgbClr val="000000"/>
                </a:solidFill>
                <a:latin typeface="Tenorite"/>
                <a:ea typeface="+mn-lt"/>
                <a:cs typeface="+mn-lt"/>
              </a:rPr>
              <a:t>Takabe</a:t>
            </a:r>
            <a:r>
              <a:rPr lang="en-US" sz="800">
                <a:solidFill>
                  <a:srgbClr val="000000"/>
                </a:solidFill>
                <a:latin typeface="Tenorite"/>
                <a:ea typeface="+mn-lt"/>
                <a:cs typeface="+mn-lt"/>
              </a:rPr>
              <a:t>, K. (2019). Tumor Heterogeneity Correlates with Less Immune Response and Worse Survival in Breast Cancer Patients. </a:t>
            </a:r>
            <a:r>
              <a:rPr lang="en-US" sz="800" i="1">
                <a:solidFill>
                  <a:srgbClr val="000000"/>
                </a:solidFill>
                <a:latin typeface="Tenorite"/>
                <a:ea typeface="+mn-lt"/>
                <a:cs typeface="+mn-lt"/>
              </a:rPr>
              <a:t>Annals of surgical oncology</a:t>
            </a:r>
            <a:r>
              <a:rPr lang="en-US" sz="800">
                <a:solidFill>
                  <a:srgbClr val="000000"/>
                </a:solidFill>
                <a:latin typeface="Tenorite"/>
                <a:ea typeface="+mn-lt"/>
                <a:cs typeface="+mn-lt"/>
              </a:rPr>
              <a:t>, </a:t>
            </a:r>
            <a:r>
              <a:rPr lang="en-US" sz="800" i="1">
                <a:solidFill>
                  <a:srgbClr val="000000"/>
                </a:solidFill>
                <a:latin typeface="Tenorite"/>
                <a:ea typeface="+mn-lt"/>
                <a:cs typeface="+mn-lt"/>
              </a:rPr>
              <a:t>26</a:t>
            </a:r>
            <a:r>
              <a:rPr lang="en-US" sz="800">
                <a:solidFill>
                  <a:srgbClr val="000000"/>
                </a:solidFill>
                <a:latin typeface="Tenorite"/>
                <a:ea typeface="+mn-lt"/>
                <a:cs typeface="+mn-lt"/>
              </a:rPr>
              <a:t>(7), 2191–2199. </a:t>
            </a:r>
            <a:r>
              <a:rPr lang="en-US" sz="800" u="sng">
                <a:solidFill>
                  <a:srgbClr val="000000"/>
                </a:solidFill>
                <a:latin typeface="Tenorite"/>
                <a:ea typeface="+mn-lt"/>
                <a:cs typeface="+mn-lt"/>
                <a:hlinkClick r:id="rId11"/>
              </a:rPr>
              <a:t>https://doi.org/10.1245/s10434-019-07338-3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Orrantia-Borunda E, Anchondo-Nuñez P, Acuña-Aguilar LE, Gómez-Valles FO, Ramírez-Valdespino CA. Subtypes of Breast Cancer. In: </a:t>
            </a:r>
            <a:r>
              <a:rPr lang="en-US" sz="800" err="1">
                <a:solidFill>
                  <a:srgbClr val="000000"/>
                </a:solidFill>
                <a:latin typeface="Tenorite"/>
                <a:ea typeface="+mn-lt"/>
                <a:cs typeface="+mn-lt"/>
              </a:rPr>
              <a:t>Mayrovitz</a:t>
            </a:r>
            <a:r>
              <a:rPr lang="en-US" sz="800">
                <a:solidFill>
                  <a:srgbClr val="000000"/>
                </a:solidFill>
                <a:latin typeface="Tenorite"/>
                <a:ea typeface="+mn-lt"/>
                <a:cs typeface="+mn-lt"/>
              </a:rPr>
              <a:t> HN. editor. </a:t>
            </a:r>
            <a:r>
              <a:rPr lang="en-US" sz="800" i="1">
                <a:solidFill>
                  <a:srgbClr val="000000"/>
                </a:solidFill>
                <a:latin typeface="Tenorite"/>
                <a:ea typeface="+mn-lt"/>
                <a:cs typeface="+mn-lt"/>
              </a:rPr>
              <a:t>Breast Cancer</a:t>
            </a:r>
            <a:r>
              <a:rPr lang="en-US" sz="800">
                <a:solidFill>
                  <a:srgbClr val="000000"/>
                </a:solidFill>
                <a:latin typeface="Tenorite"/>
                <a:ea typeface="+mn-lt"/>
                <a:cs typeface="+mn-lt"/>
              </a:rPr>
              <a:t>. Brisbane (AU): Exon Publications. Online first 22 Jun 2022.</a:t>
            </a:r>
          </a:p>
          <a:p>
            <a:pPr marL="285750" indent="-285750">
              <a:buFont typeface="Arial"/>
              <a:buChar char="•"/>
            </a:pPr>
            <a:r>
              <a:rPr lang="en-US" sz="800">
                <a:solidFill>
                  <a:srgbClr val="000000"/>
                </a:solidFill>
                <a:latin typeface="Tenorite"/>
                <a:ea typeface="+mn-lt"/>
                <a:cs typeface="+mn-lt"/>
              </a:rPr>
              <a:t>Wu, S. Z., Al-Eryani, G., Roden, D. L., </a:t>
            </a:r>
            <a:r>
              <a:rPr lang="en-US" sz="800" err="1">
                <a:solidFill>
                  <a:srgbClr val="000000"/>
                </a:solidFill>
                <a:latin typeface="Tenorite"/>
                <a:ea typeface="+mn-lt"/>
                <a:cs typeface="+mn-lt"/>
              </a:rPr>
              <a:t>Junankar</a:t>
            </a:r>
            <a:r>
              <a:rPr lang="en-US" sz="800">
                <a:solidFill>
                  <a:srgbClr val="000000"/>
                </a:solidFill>
                <a:latin typeface="Tenorite"/>
                <a:ea typeface="+mn-lt"/>
                <a:cs typeface="+mn-lt"/>
              </a:rPr>
              <a:t>, S., Harvey, K., Andersson, A., Thennavan, A., Wang, C., Torpy, J. R., </a:t>
            </a:r>
            <a:r>
              <a:rPr lang="en-US" sz="800" err="1">
                <a:solidFill>
                  <a:srgbClr val="000000"/>
                </a:solidFill>
                <a:latin typeface="Tenorite"/>
                <a:ea typeface="+mn-lt"/>
                <a:cs typeface="+mn-lt"/>
              </a:rPr>
              <a:t>Bartonicek</a:t>
            </a:r>
            <a:r>
              <a:rPr lang="en-US" sz="800">
                <a:solidFill>
                  <a:srgbClr val="000000"/>
                </a:solidFill>
                <a:latin typeface="Tenorite"/>
                <a:ea typeface="+mn-lt"/>
                <a:cs typeface="+mn-lt"/>
              </a:rPr>
              <a:t>, N., Wang, T., Larsson, L., Kaczorowski, D., Weisenfeld, N. I., </a:t>
            </a:r>
            <a:r>
              <a:rPr lang="en-US" sz="800" err="1">
                <a:solidFill>
                  <a:srgbClr val="000000"/>
                </a:solidFill>
                <a:latin typeface="Tenorite"/>
                <a:ea typeface="+mn-lt"/>
                <a:cs typeface="+mn-lt"/>
              </a:rPr>
              <a:t>Uytingco</a:t>
            </a:r>
            <a:r>
              <a:rPr lang="en-US" sz="800">
                <a:solidFill>
                  <a:srgbClr val="000000"/>
                </a:solidFill>
                <a:latin typeface="Tenorite"/>
                <a:ea typeface="+mn-lt"/>
                <a:cs typeface="+mn-lt"/>
              </a:rPr>
              <a:t>, C. R., Chew, J. G., Bent, Z. W., Chan, C. L., </a:t>
            </a:r>
            <a:r>
              <a:rPr lang="en-US" sz="800" err="1">
                <a:solidFill>
                  <a:srgbClr val="000000"/>
                </a:solidFill>
                <a:latin typeface="Tenorite"/>
                <a:ea typeface="+mn-lt"/>
                <a:cs typeface="+mn-lt"/>
              </a:rPr>
              <a:t>Gnanasambandapillai</a:t>
            </a:r>
            <a:r>
              <a:rPr lang="en-US" sz="800">
                <a:solidFill>
                  <a:srgbClr val="000000"/>
                </a:solidFill>
                <a:latin typeface="Tenorite"/>
                <a:ea typeface="+mn-lt"/>
                <a:cs typeface="+mn-lt"/>
              </a:rPr>
              <a:t>, V., Dutertre, C. A., … Swarbrick, A. (2021). A single-cell and spatially resolved atlas of human breast cancers. </a:t>
            </a:r>
            <a:r>
              <a:rPr lang="en-US" sz="800" i="1">
                <a:solidFill>
                  <a:srgbClr val="000000"/>
                </a:solidFill>
                <a:latin typeface="Tenorite"/>
                <a:ea typeface="+mn-lt"/>
                <a:cs typeface="+mn-lt"/>
              </a:rPr>
              <a:t>Nature genetics</a:t>
            </a:r>
            <a:r>
              <a:rPr lang="en-US" sz="800">
                <a:solidFill>
                  <a:srgbClr val="000000"/>
                </a:solidFill>
                <a:latin typeface="Tenorite"/>
                <a:ea typeface="+mn-lt"/>
                <a:cs typeface="+mn-lt"/>
              </a:rPr>
              <a:t>, </a:t>
            </a:r>
            <a:r>
              <a:rPr lang="en-US" sz="800" i="1">
                <a:solidFill>
                  <a:srgbClr val="000000"/>
                </a:solidFill>
                <a:latin typeface="Tenorite"/>
                <a:ea typeface="+mn-lt"/>
                <a:cs typeface="+mn-lt"/>
              </a:rPr>
              <a:t>53</a:t>
            </a:r>
            <a:r>
              <a:rPr lang="en-US" sz="800">
                <a:solidFill>
                  <a:srgbClr val="000000"/>
                </a:solidFill>
                <a:latin typeface="Tenorite"/>
                <a:ea typeface="+mn-lt"/>
                <a:cs typeface="+mn-lt"/>
              </a:rPr>
              <a:t>(9), 1334–1347. </a:t>
            </a:r>
            <a:r>
              <a:rPr lang="en-US" sz="800" u="sng">
                <a:solidFill>
                  <a:srgbClr val="000000"/>
                </a:solidFill>
                <a:latin typeface="Tenorite"/>
                <a:ea typeface="+mn-lt"/>
                <a:cs typeface="+mn-lt"/>
                <a:hlinkClick r:id="rId12"/>
              </a:rPr>
              <a:t>https://doi.org/10.1038/s41588-021-00911-1</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Pal, B., Chen, Y., Vaillant, F., Capaldo, B. D., Joyce, R., Song, X., Bryant, V. L., Penington, J. S., Di Stefano, L., </a:t>
            </a:r>
            <a:r>
              <a:rPr lang="en-US" sz="800" err="1">
                <a:solidFill>
                  <a:srgbClr val="000000"/>
                </a:solidFill>
                <a:latin typeface="Tenorite"/>
                <a:ea typeface="+mn-lt"/>
                <a:cs typeface="+mn-lt"/>
              </a:rPr>
              <a:t>Tubau</a:t>
            </a:r>
            <a:r>
              <a:rPr lang="en-US" sz="800">
                <a:solidFill>
                  <a:srgbClr val="000000"/>
                </a:solidFill>
                <a:latin typeface="Tenorite"/>
                <a:ea typeface="+mn-lt"/>
                <a:cs typeface="+mn-lt"/>
              </a:rPr>
              <a:t> Ribera, N., Wilcox, S., Mann, G. B., </a:t>
            </a:r>
            <a:r>
              <a:rPr lang="en-US" sz="800" err="1">
                <a:solidFill>
                  <a:srgbClr val="000000"/>
                </a:solidFill>
                <a:latin typeface="Tenorite"/>
                <a:ea typeface="+mn-lt"/>
                <a:cs typeface="+mn-lt"/>
              </a:rPr>
              <a:t>kConFab</a:t>
            </a:r>
            <a:r>
              <a:rPr lang="en-US" sz="800">
                <a:solidFill>
                  <a:srgbClr val="000000"/>
                </a:solidFill>
                <a:latin typeface="Tenorite"/>
                <a:ea typeface="+mn-lt"/>
                <a:cs typeface="+mn-lt"/>
              </a:rPr>
              <a:t>, Papenfuss, A. T., Lindeman, G. J., Smyth, G. K., &amp; </a:t>
            </a:r>
            <a:r>
              <a:rPr lang="en-US" sz="800" err="1">
                <a:solidFill>
                  <a:srgbClr val="000000"/>
                </a:solidFill>
                <a:latin typeface="Tenorite"/>
                <a:ea typeface="+mn-lt"/>
                <a:cs typeface="+mn-lt"/>
              </a:rPr>
              <a:t>Visvader</a:t>
            </a:r>
            <a:r>
              <a:rPr lang="en-US" sz="800">
                <a:solidFill>
                  <a:srgbClr val="000000"/>
                </a:solidFill>
                <a:latin typeface="Tenorite"/>
                <a:ea typeface="+mn-lt"/>
                <a:cs typeface="+mn-lt"/>
              </a:rPr>
              <a:t>, J. E. (2021). A single-cell RNA expression atlas of normal, preneoplastic and tumorigenic states in the human breast. </a:t>
            </a:r>
            <a:r>
              <a:rPr lang="en-US" sz="800" i="1">
                <a:solidFill>
                  <a:srgbClr val="000000"/>
                </a:solidFill>
                <a:latin typeface="Tenorite"/>
                <a:ea typeface="+mn-lt"/>
                <a:cs typeface="+mn-lt"/>
              </a:rPr>
              <a:t>The EMBO journal</a:t>
            </a:r>
            <a:r>
              <a:rPr lang="en-US" sz="800">
                <a:solidFill>
                  <a:srgbClr val="000000"/>
                </a:solidFill>
                <a:latin typeface="Tenorite"/>
                <a:ea typeface="+mn-lt"/>
                <a:cs typeface="+mn-lt"/>
              </a:rPr>
              <a:t>, </a:t>
            </a:r>
            <a:r>
              <a:rPr lang="en-US" sz="800" i="1">
                <a:solidFill>
                  <a:srgbClr val="000000"/>
                </a:solidFill>
                <a:latin typeface="Tenorite"/>
                <a:ea typeface="+mn-lt"/>
                <a:cs typeface="+mn-lt"/>
              </a:rPr>
              <a:t>40</a:t>
            </a:r>
            <a:r>
              <a:rPr lang="en-US" sz="800">
                <a:solidFill>
                  <a:srgbClr val="000000"/>
                </a:solidFill>
                <a:latin typeface="Tenorite"/>
                <a:ea typeface="+mn-lt"/>
                <a:cs typeface="+mn-lt"/>
              </a:rPr>
              <a:t>(11), e107333. </a:t>
            </a:r>
            <a:r>
              <a:rPr lang="en-US" sz="800" u="sng">
                <a:solidFill>
                  <a:srgbClr val="000000"/>
                </a:solidFill>
                <a:latin typeface="Tenorite"/>
                <a:ea typeface="+mn-lt"/>
                <a:cs typeface="+mn-lt"/>
                <a:hlinkClick r:id="rId13"/>
              </a:rPr>
              <a:t>https://doi.org/10.15252/embj.2020107333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De Silva, D., </a:t>
            </a:r>
            <a:r>
              <a:rPr lang="en-US" sz="800" err="1">
                <a:solidFill>
                  <a:srgbClr val="000000"/>
                </a:solidFill>
                <a:latin typeface="Tenorite"/>
                <a:ea typeface="+mn-lt"/>
                <a:cs typeface="+mn-lt"/>
              </a:rPr>
              <a:t>Kunasegaran</a:t>
            </a:r>
            <a:r>
              <a:rPr lang="en-US" sz="800">
                <a:solidFill>
                  <a:srgbClr val="000000"/>
                </a:solidFill>
                <a:latin typeface="Tenorite"/>
                <a:ea typeface="+mn-lt"/>
                <a:cs typeface="+mn-lt"/>
              </a:rPr>
              <a:t>, K., Ghosh, S., &amp; Pietersen, A. M. (2015). Transcriptome analysis of the hormone-sensing cells in mammary epithelial reveals dynamic changes in early pregnancy. </a:t>
            </a:r>
            <a:r>
              <a:rPr lang="en-US" sz="800" i="1">
                <a:solidFill>
                  <a:srgbClr val="000000"/>
                </a:solidFill>
                <a:latin typeface="Tenorite"/>
                <a:ea typeface="+mn-lt"/>
                <a:cs typeface="+mn-lt"/>
              </a:rPr>
              <a:t>BMC developmental biology</a:t>
            </a:r>
            <a:r>
              <a:rPr lang="en-US" sz="800">
                <a:solidFill>
                  <a:srgbClr val="000000"/>
                </a:solidFill>
                <a:latin typeface="Tenorite"/>
                <a:ea typeface="+mn-lt"/>
                <a:cs typeface="+mn-lt"/>
              </a:rPr>
              <a:t>, </a:t>
            </a:r>
            <a:r>
              <a:rPr lang="en-US" sz="800" i="1">
                <a:solidFill>
                  <a:srgbClr val="000000"/>
                </a:solidFill>
                <a:latin typeface="Tenorite"/>
                <a:ea typeface="+mn-lt"/>
                <a:cs typeface="+mn-lt"/>
              </a:rPr>
              <a:t>15</a:t>
            </a:r>
            <a:r>
              <a:rPr lang="en-US" sz="800">
                <a:solidFill>
                  <a:srgbClr val="000000"/>
                </a:solidFill>
                <a:latin typeface="Tenorite"/>
                <a:ea typeface="+mn-lt"/>
                <a:cs typeface="+mn-lt"/>
              </a:rPr>
              <a:t>, 7. </a:t>
            </a:r>
            <a:r>
              <a:rPr lang="en-US" sz="800">
                <a:solidFill>
                  <a:srgbClr val="000000"/>
                </a:solidFill>
                <a:latin typeface="Tenorite"/>
                <a:ea typeface="+mn-lt"/>
                <a:cs typeface="+mn-lt"/>
                <a:hlinkClick r:id="rId14"/>
              </a:rPr>
              <a:t>https://doi.org/10.1186/s12861-015-0058-9</a:t>
            </a:r>
            <a:endParaRPr lang="en-US" sz="800">
              <a:solidFill>
                <a:srgbClr val="000000"/>
              </a:solidFill>
              <a:latin typeface="Tenorite"/>
              <a:ea typeface="+mn-lt"/>
              <a:cs typeface="+mn-lt"/>
            </a:endParaRPr>
          </a:p>
          <a:p>
            <a:pPr marL="285750" indent="-285750">
              <a:buFont typeface="Arial"/>
              <a:buChar char="•"/>
            </a:pPr>
            <a:r>
              <a:rPr lang="en-US" sz="800" err="1">
                <a:solidFill>
                  <a:srgbClr val="000000"/>
                </a:solidFill>
                <a:latin typeface="Tenorite"/>
                <a:ea typeface="+mn-lt"/>
                <a:cs typeface="+mn-lt"/>
              </a:rPr>
              <a:t>Gusterson</a:t>
            </a:r>
            <a:r>
              <a:rPr lang="en-US" sz="800">
                <a:solidFill>
                  <a:srgbClr val="000000"/>
                </a:solidFill>
                <a:latin typeface="Tenorite"/>
                <a:ea typeface="+mn-lt"/>
                <a:cs typeface="+mn-lt"/>
              </a:rPr>
              <a:t>, B., &amp; Eaves, C. J. (2018). Basal-like Breast Cancers: From Pathology to Biology and Back Again. </a:t>
            </a:r>
            <a:r>
              <a:rPr lang="en-US" sz="800" i="1">
                <a:solidFill>
                  <a:srgbClr val="000000"/>
                </a:solidFill>
                <a:latin typeface="Tenorite"/>
                <a:ea typeface="+mn-lt"/>
                <a:cs typeface="+mn-lt"/>
              </a:rPr>
              <a:t>Stem cell reports</a:t>
            </a:r>
            <a:r>
              <a:rPr lang="en-US" sz="800">
                <a:solidFill>
                  <a:srgbClr val="000000"/>
                </a:solidFill>
                <a:latin typeface="Tenorite"/>
                <a:ea typeface="+mn-lt"/>
                <a:cs typeface="+mn-lt"/>
              </a:rPr>
              <a:t>, </a:t>
            </a:r>
            <a:r>
              <a:rPr lang="en-US" sz="800" i="1">
                <a:solidFill>
                  <a:srgbClr val="000000"/>
                </a:solidFill>
                <a:latin typeface="Tenorite"/>
                <a:ea typeface="+mn-lt"/>
                <a:cs typeface="+mn-lt"/>
              </a:rPr>
              <a:t>10</a:t>
            </a:r>
            <a:r>
              <a:rPr lang="en-US" sz="800">
                <a:solidFill>
                  <a:srgbClr val="000000"/>
                </a:solidFill>
                <a:latin typeface="Tenorite"/>
                <a:ea typeface="+mn-lt"/>
                <a:cs typeface="+mn-lt"/>
              </a:rPr>
              <a:t>(6), 1676–1686. </a:t>
            </a:r>
            <a:r>
              <a:rPr lang="en-US" sz="800" u="sng">
                <a:solidFill>
                  <a:srgbClr val="000000"/>
                </a:solidFill>
                <a:latin typeface="Tenorite"/>
                <a:ea typeface="+mn-lt"/>
                <a:cs typeface="+mn-lt"/>
                <a:hlinkClick r:id="rId15"/>
              </a:rPr>
              <a:t>https://doi.org/10.1016/j.stemcr.2018.04.023</a:t>
            </a:r>
            <a:endParaRPr lang="en-US" sz="800">
              <a:solidFill>
                <a:srgbClr val="000000"/>
              </a:solidFill>
              <a:latin typeface="Tenorite"/>
              <a:ea typeface="+mn-lt"/>
              <a:cs typeface="+mn-lt"/>
            </a:endParaRPr>
          </a:p>
          <a:p>
            <a:pPr marL="285750" indent="-285750">
              <a:buFont typeface="Arial"/>
              <a:buChar char="•"/>
            </a:pPr>
            <a:r>
              <a:rPr lang="en-US" sz="800" u="sng">
                <a:solidFill>
                  <a:srgbClr val="000000"/>
                </a:solidFill>
                <a:latin typeface="Tenorite"/>
                <a:ea typeface="+mn-lt"/>
                <a:cs typeface="+mn-lt"/>
                <a:hlinkClick r:id="rId16"/>
              </a:rPr>
              <a:t>https://journals.plos.org/plosone/article?id=10.1371/journal.pone.0280851#pone.0280851.ref008</a:t>
            </a:r>
            <a:endParaRPr lang="en-US" sz="800">
              <a:solidFill>
                <a:srgbClr val="000000"/>
              </a:solidFill>
              <a:latin typeface="Tenorite"/>
              <a:ea typeface="+mn-lt"/>
              <a:cs typeface="+mn-lt"/>
            </a:endParaRPr>
          </a:p>
          <a:p>
            <a:pPr marL="285750" indent="-285750">
              <a:buFont typeface="Arial"/>
              <a:buChar char="•"/>
            </a:pPr>
            <a:r>
              <a:rPr lang="en-US" sz="800" err="1">
                <a:solidFill>
                  <a:srgbClr val="000000"/>
                </a:solidFill>
                <a:latin typeface="Tenorite"/>
                <a:ea typeface="+mn-lt"/>
                <a:cs typeface="+mn-lt"/>
              </a:rPr>
              <a:t>Zitvogel</a:t>
            </a:r>
            <a:r>
              <a:rPr lang="en-US" sz="800">
                <a:solidFill>
                  <a:srgbClr val="000000"/>
                </a:solidFill>
                <a:latin typeface="Tenorite"/>
                <a:ea typeface="+mn-lt"/>
                <a:cs typeface="+mn-lt"/>
              </a:rPr>
              <a:t>, L., </a:t>
            </a:r>
            <a:r>
              <a:rPr lang="en-US" sz="800" err="1">
                <a:solidFill>
                  <a:srgbClr val="000000"/>
                </a:solidFill>
                <a:latin typeface="Tenorite"/>
                <a:ea typeface="+mn-lt"/>
                <a:cs typeface="+mn-lt"/>
              </a:rPr>
              <a:t>Tesniere</a:t>
            </a:r>
            <a:r>
              <a:rPr lang="en-US" sz="800">
                <a:solidFill>
                  <a:srgbClr val="000000"/>
                </a:solidFill>
                <a:latin typeface="Tenorite"/>
                <a:ea typeface="+mn-lt"/>
                <a:cs typeface="+mn-lt"/>
              </a:rPr>
              <a:t>, A. &amp; Kroemer, G. Cancer despite immunosurveillance: immunoselection and </a:t>
            </a:r>
            <a:r>
              <a:rPr lang="en-US" sz="800" err="1">
                <a:solidFill>
                  <a:srgbClr val="000000"/>
                </a:solidFill>
                <a:latin typeface="Tenorite"/>
                <a:ea typeface="+mn-lt"/>
                <a:cs typeface="+mn-lt"/>
              </a:rPr>
              <a:t>immunosubversion</a:t>
            </a:r>
            <a:r>
              <a:rPr lang="en-US" sz="800">
                <a:solidFill>
                  <a:srgbClr val="000000"/>
                </a:solidFill>
                <a:latin typeface="Tenorite"/>
                <a:ea typeface="+mn-lt"/>
                <a:cs typeface="+mn-lt"/>
              </a:rPr>
              <a:t>.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a:t>
            </a:r>
            <a:r>
              <a:rPr lang="en-US" sz="800" b="1">
                <a:solidFill>
                  <a:srgbClr val="000000"/>
                </a:solidFill>
                <a:latin typeface="Tenorite"/>
                <a:ea typeface="+mn-lt"/>
                <a:cs typeface="+mn-lt"/>
              </a:rPr>
              <a:t>6</a:t>
            </a:r>
            <a:r>
              <a:rPr lang="en-US" sz="800">
                <a:solidFill>
                  <a:srgbClr val="000000"/>
                </a:solidFill>
                <a:latin typeface="Tenorite"/>
                <a:ea typeface="+mn-lt"/>
                <a:cs typeface="+mn-lt"/>
              </a:rPr>
              <a:t>, 715–727 (2006). </a:t>
            </a:r>
            <a:r>
              <a:rPr lang="en-US" sz="800" u="sng">
                <a:solidFill>
                  <a:srgbClr val="000000"/>
                </a:solidFill>
                <a:latin typeface="Tenorite"/>
                <a:ea typeface="+mn-lt"/>
                <a:cs typeface="+mn-lt"/>
                <a:hlinkClick r:id="rId17"/>
              </a:rPr>
              <a:t>https://doi.org/10.1038/nri1936</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Goff, S. L., &amp; Danforth, D. N. (2021). The Role of Immune Cells in Breast Tissue and Immunotherapy for the Treatment of Breast Cancer. </a:t>
            </a:r>
            <a:r>
              <a:rPr lang="en-US" sz="800" i="1">
                <a:solidFill>
                  <a:srgbClr val="000000"/>
                </a:solidFill>
                <a:latin typeface="Tenorite"/>
                <a:ea typeface="+mn-lt"/>
                <a:cs typeface="+mn-lt"/>
              </a:rPr>
              <a:t>Clinical breast cancer</a:t>
            </a:r>
            <a:r>
              <a:rPr lang="en-US" sz="800">
                <a:solidFill>
                  <a:srgbClr val="000000"/>
                </a:solidFill>
                <a:latin typeface="Tenorite"/>
                <a:ea typeface="+mn-lt"/>
                <a:cs typeface="+mn-lt"/>
              </a:rPr>
              <a:t>, </a:t>
            </a:r>
            <a:r>
              <a:rPr lang="en-US" sz="800" i="1">
                <a:solidFill>
                  <a:srgbClr val="000000"/>
                </a:solidFill>
                <a:latin typeface="Tenorite"/>
                <a:ea typeface="+mn-lt"/>
                <a:cs typeface="+mn-lt"/>
              </a:rPr>
              <a:t>21</a:t>
            </a:r>
            <a:r>
              <a:rPr lang="en-US" sz="800">
                <a:solidFill>
                  <a:srgbClr val="000000"/>
                </a:solidFill>
                <a:latin typeface="Tenorite"/>
                <a:ea typeface="+mn-lt"/>
                <a:cs typeface="+mn-lt"/>
              </a:rPr>
              <a:t>(1), e63–e73. </a:t>
            </a:r>
            <a:r>
              <a:rPr lang="en-US" sz="800" u="sng">
                <a:solidFill>
                  <a:srgbClr val="000000"/>
                </a:solidFill>
                <a:latin typeface="Tenorite"/>
                <a:ea typeface="+mn-lt"/>
                <a:cs typeface="+mn-lt"/>
                <a:hlinkClick r:id="rId18"/>
              </a:rPr>
              <a:t>https://doi.org/10.1016/j.clbc.2020.06.011</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Bhat-</a:t>
            </a:r>
            <a:r>
              <a:rPr lang="en-US" sz="800" err="1">
                <a:solidFill>
                  <a:srgbClr val="000000"/>
                </a:solidFill>
                <a:latin typeface="Tenorite"/>
                <a:ea typeface="+mn-lt"/>
                <a:cs typeface="+mn-lt"/>
              </a:rPr>
              <a:t>Nakshatri</a:t>
            </a:r>
            <a:r>
              <a:rPr lang="en-US" sz="800">
                <a:solidFill>
                  <a:srgbClr val="000000"/>
                </a:solidFill>
                <a:latin typeface="Tenorite"/>
                <a:ea typeface="+mn-lt"/>
                <a:cs typeface="+mn-lt"/>
              </a:rPr>
              <a:t> P, Gao H, Sheng L, McGuire PC, </a:t>
            </a:r>
            <a:r>
              <a:rPr lang="en-US" sz="800" err="1">
                <a:solidFill>
                  <a:srgbClr val="000000"/>
                </a:solidFill>
                <a:latin typeface="Tenorite"/>
                <a:ea typeface="+mn-lt"/>
                <a:cs typeface="+mn-lt"/>
              </a:rPr>
              <a:t>Xuei</a:t>
            </a:r>
            <a:r>
              <a:rPr lang="en-US" sz="800">
                <a:solidFill>
                  <a:srgbClr val="000000"/>
                </a:solidFill>
                <a:latin typeface="Tenorite"/>
                <a:ea typeface="+mn-lt"/>
                <a:cs typeface="+mn-lt"/>
              </a:rPr>
              <a:t> X, Wan J, Liu Y, Althouse SK, Colter A, Sandusky G, Storniolo AM, </a:t>
            </a:r>
            <a:r>
              <a:rPr lang="en-US" sz="800" err="1">
                <a:solidFill>
                  <a:srgbClr val="000000"/>
                </a:solidFill>
                <a:latin typeface="Tenorite"/>
                <a:ea typeface="+mn-lt"/>
                <a:cs typeface="+mn-lt"/>
              </a:rPr>
              <a:t>Nakshatri</a:t>
            </a:r>
            <a:r>
              <a:rPr lang="en-US" sz="800">
                <a:solidFill>
                  <a:srgbClr val="000000"/>
                </a:solidFill>
                <a:latin typeface="Tenorite"/>
                <a:ea typeface="+mn-lt"/>
                <a:cs typeface="+mn-lt"/>
              </a:rPr>
              <a:t> H. A single-cell atlas of the healthy breast tissues reveals clinically relevant clusters of breast epithelial cells. Cell Rep Med. 2021 Mar 16;2(3):100219. </a:t>
            </a:r>
            <a:r>
              <a:rPr lang="en-US" sz="800" err="1">
                <a:solidFill>
                  <a:srgbClr val="000000"/>
                </a:solidFill>
                <a:latin typeface="Tenorite"/>
                <a:ea typeface="+mn-lt"/>
                <a:cs typeface="+mn-lt"/>
              </a:rPr>
              <a:t>doi</a:t>
            </a:r>
            <a:r>
              <a:rPr lang="en-US" sz="800">
                <a:solidFill>
                  <a:srgbClr val="000000"/>
                </a:solidFill>
                <a:latin typeface="Tenorite"/>
                <a:ea typeface="+mn-lt"/>
                <a:cs typeface="+mn-lt"/>
              </a:rPr>
              <a:t>: 10.1016/j.xcrm.2021.100219. PMID: 33763657; PMCID: PMC7974552.</a:t>
            </a:r>
          </a:p>
          <a:p>
            <a:pPr marL="285750" indent="-285750">
              <a:buFont typeface="Arial"/>
              <a:buChar char="•"/>
            </a:pPr>
            <a:r>
              <a:rPr lang="en-US" sz="800">
                <a:solidFill>
                  <a:srgbClr val="000000"/>
                </a:solidFill>
                <a:latin typeface="Tenorite"/>
                <a:ea typeface="+mn-lt"/>
                <a:cs typeface="+mn-lt"/>
              </a:rPr>
              <a:t>Gonzalez, H., </a:t>
            </a:r>
            <a:r>
              <a:rPr lang="en-US" sz="800" err="1">
                <a:solidFill>
                  <a:srgbClr val="000000"/>
                </a:solidFill>
                <a:latin typeface="Tenorite"/>
                <a:ea typeface="+mn-lt"/>
                <a:cs typeface="+mn-lt"/>
              </a:rPr>
              <a:t>Hagerling</a:t>
            </a:r>
            <a:r>
              <a:rPr lang="en-US" sz="800">
                <a:solidFill>
                  <a:srgbClr val="000000"/>
                </a:solidFill>
                <a:latin typeface="Tenorite"/>
                <a:ea typeface="+mn-lt"/>
                <a:cs typeface="+mn-lt"/>
              </a:rPr>
              <a:t>, C., &amp; Werb, Z. (2018). Roles of the immune system in cancer: from tumor initiation to metastatic progression. </a:t>
            </a:r>
            <a:r>
              <a:rPr lang="en-US" sz="800" i="1">
                <a:solidFill>
                  <a:srgbClr val="000000"/>
                </a:solidFill>
                <a:latin typeface="Tenorite"/>
                <a:ea typeface="+mn-lt"/>
                <a:cs typeface="+mn-lt"/>
              </a:rPr>
              <a:t>Genes &amp; development</a:t>
            </a:r>
            <a:r>
              <a:rPr lang="en-US" sz="800">
                <a:solidFill>
                  <a:srgbClr val="000000"/>
                </a:solidFill>
                <a:latin typeface="Tenorite"/>
                <a:ea typeface="+mn-lt"/>
                <a:cs typeface="+mn-lt"/>
              </a:rPr>
              <a:t>, </a:t>
            </a:r>
            <a:r>
              <a:rPr lang="en-US" sz="800" i="1">
                <a:solidFill>
                  <a:srgbClr val="000000"/>
                </a:solidFill>
                <a:latin typeface="Tenorite"/>
                <a:ea typeface="+mn-lt"/>
                <a:cs typeface="+mn-lt"/>
              </a:rPr>
              <a:t>32</a:t>
            </a:r>
            <a:r>
              <a:rPr lang="en-US" sz="800">
                <a:solidFill>
                  <a:srgbClr val="000000"/>
                </a:solidFill>
                <a:latin typeface="Tenorite"/>
                <a:ea typeface="+mn-lt"/>
                <a:cs typeface="+mn-lt"/>
              </a:rPr>
              <a:t>(19-20), 1267–1284. </a:t>
            </a:r>
            <a:r>
              <a:rPr lang="en-US" sz="800" u="sng">
                <a:solidFill>
                  <a:srgbClr val="000000"/>
                </a:solidFill>
                <a:latin typeface="Tenorite"/>
                <a:ea typeface="+mn-lt"/>
                <a:cs typeface="+mn-lt"/>
                <a:hlinkClick r:id="rId9"/>
              </a:rPr>
              <a:t>https://doi.org/10.1101/gad.314617.118</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Shen, M., Wang, J., &amp; Ren, X. (2018). New Insights into Tumor-Infiltrating B Lymphocytes in Breast Cancer: Clinical Impacts and Regulatory Mechanisms. </a:t>
            </a:r>
            <a:r>
              <a:rPr lang="en-US" sz="800" i="1">
                <a:solidFill>
                  <a:srgbClr val="000000"/>
                </a:solidFill>
                <a:latin typeface="Tenorite"/>
                <a:ea typeface="+mn-lt"/>
                <a:cs typeface="+mn-lt"/>
              </a:rPr>
              <a:t>Frontiers in immunology</a:t>
            </a:r>
            <a:r>
              <a:rPr lang="en-US" sz="800">
                <a:solidFill>
                  <a:srgbClr val="000000"/>
                </a:solidFill>
                <a:latin typeface="Tenorite"/>
                <a:ea typeface="+mn-lt"/>
                <a:cs typeface="+mn-lt"/>
              </a:rPr>
              <a:t>, </a:t>
            </a:r>
            <a:r>
              <a:rPr lang="en-US" sz="800" i="1">
                <a:solidFill>
                  <a:srgbClr val="000000"/>
                </a:solidFill>
                <a:latin typeface="Tenorite"/>
                <a:ea typeface="+mn-lt"/>
                <a:cs typeface="+mn-lt"/>
              </a:rPr>
              <a:t>9</a:t>
            </a:r>
            <a:r>
              <a:rPr lang="en-US" sz="800">
                <a:solidFill>
                  <a:srgbClr val="000000"/>
                </a:solidFill>
                <a:latin typeface="Tenorite"/>
                <a:ea typeface="+mn-lt"/>
                <a:cs typeface="+mn-lt"/>
              </a:rPr>
              <a:t>, 470. </a:t>
            </a:r>
            <a:r>
              <a:rPr lang="en-US" sz="800" u="sng">
                <a:solidFill>
                  <a:srgbClr val="000000"/>
                </a:solidFill>
                <a:latin typeface="Tenorite"/>
                <a:ea typeface="+mn-lt"/>
                <a:cs typeface="+mn-lt"/>
                <a:hlinkClick r:id="rId19"/>
              </a:rPr>
              <a:t>https://doi.org/10.3389/fimmu.2018.00470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Chen, C. H., Seguin-Devaux, C., Burke, N. A., </a:t>
            </a:r>
            <a:r>
              <a:rPr lang="en-US" sz="800" err="1">
                <a:solidFill>
                  <a:srgbClr val="000000"/>
                </a:solidFill>
                <a:latin typeface="Tenorite"/>
                <a:ea typeface="+mn-lt"/>
                <a:cs typeface="+mn-lt"/>
              </a:rPr>
              <a:t>Oriss</a:t>
            </a:r>
            <a:r>
              <a:rPr lang="en-US" sz="800">
                <a:solidFill>
                  <a:srgbClr val="000000"/>
                </a:solidFill>
                <a:latin typeface="Tenorite"/>
                <a:ea typeface="+mn-lt"/>
                <a:cs typeface="+mn-lt"/>
              </a:rPr>
              <a:t>, T. B., Watkins, S. C., </a:t>
            </a:r>
            <a:r>
              <a:rPr lang="en-US" sz="800" err="1">
                <a:solidFill>
                  <a:srgbClr val="000000"/>
                </a:solidFill>
                <a:latin typeface="Tenorite"/>
                <a:ea typeface="+mn-lt"/>
                <a:cs typeface="+mn-lt"/>
              </a:rPr>
              <a:t>Clipstone</a:t>
            </a:r>
            <a:r>
              <a:rPr lang="en-US" sz="800">
                <a:solidFill>
                  <a:srgbClr val="000000"/>
                </a:solidFill>
                <a:latin typeface="Tenorite"/>
                <a:ea typeface="+mn-lt"/>
                <a:cs typeface="+mn-lt"/>
              </a:rPr>
              <a:t>, N., &amp; Ray, A. (2003). Transforming growth factor β blocks Tec kinase phosphorylation, Ca2+ influx, and </a:t>
            </a:r>
            <a:r>
              <a:rPr lang="en-US" sz="800" err="1">
                <a:solidFill>
                  <a:srgbClr val="000000"/>
                </a:solidFill>
                <a:latin typeface="Tenorite"/>
                <a:ea typeface="+mn-lt"/>
                <a:cs typeface="+mn-lt"/>
              </a:rPr>
              <a:t>NFATc</a:t>
            </a:r>
            <a:r>
              <a:rPr lang="en-US" sz="800">
                <a:solidFill>
                  <a:srgbClr val="000000"/>
                </a:solidFill>
                <a:latin typeface="Tenorite"/>
                <a:ea typeface="+mn-lt"/>
                <a:cs typeface="+mn-lt"/>
              </a:rPr>
              <a:t> translocation causing inhibition of T cell differentiation. </a:t>
            </a:r>
            <a:r>
              <a:rPr lang="en-US" sz="800" i="1">
                <a:solidFill>
                  <a:srgbClr val="000000"/>
                </a:solidFill>
                <a:latin typeface="Tenorite"/>
                <a:ea typeface="+mn-lt"/>
                <a:cs typeface="+mn-lt"/>
              </a:rPr>
              <a:t>The Journal of experimental medicine</a:t>
            </a:r>
            <a:r>
              <a:rPr lang="en-US" sz="800">
                <a:solidFill>
                  <a:srgbClr val="000000"/>
                </a:solidFill>
                <a:latin typeface="Tenorite"/>
                <a:ea typeface="+mn-lt"/>
                <a:cs typeface="+mn-lt"/>
              </a:rPr>
              <a:t>, </a:t>
            </a:r>
            <a:r>
              <a:rPr lang="en-US" sz="800" i="1">
                <a:solidFill>
                  <a:srgbClr val="000000"/>
                </a:solidFill>
                <a:latin typeface="Tenorite"/>
                <a:ea typeface="+mn-lt"/>
                <a:cs typeface="+mn-lt"/>
              </a:rPr>
              <a:t>197</a:t>
            </a:r>
            <a:r>
              <a:rPr lang="en-US" sz="800">
                <a:solidFill>
                  <a:srgbClr val="000000"/>
                </a:solidFill>
                <a:latin typeface="Tenorite"/>
                <a:ea typeface="+mn-lt"/>
                <a:cs typeface="+mn-lt"/>
              </a:rPr>
              <a:t>(12), 1689-1699.</a:t>
            </a:r>
          </a:p>
          <a:p>
            <a:pPr marL="285750" indent="-285750">
              <a:buFont typeface="Arial"/>
              <a:buChar char="•"/>
            </a:pPr>
            <a:r>
              <a:rPr lang="en-US" sz="800">
                <a:solidFill>
                  <a:srgbClr val="000000"/>
                </a:solidFill>
                <a:latin typeface="Tenorite"/>
                <a:ea typeface="+mn-lt"/>
                <a:cs typeface="+mn-lt"/>
              </a:rPr>
              <a:t>Batlle E, </a:t>
            </a:r>
            <a:r>
              <a:rPr lang="en-US" sz="800" err="1">
                <a:solidFill>
                  <a:srgbClr val="000000"/>
                </a:solidFill>
                <a:latin typeface="Tenorite"/>
                <a:ea typeface="+mn-lt"/>
                <a:cs typeface="+mn-lt"/>
              </a:rPr>
              <a:t>Massagué</a:t>
            </a:r>
            <a:r>
              <a:rPr lang="en-US" sz="800">
                <a:solidFill>
                  <a:srgbClr val="000000"/>
                </a:solidFill>
                <a:latin typeface="Tenorite"/>
                <a:ea typeface="+mn-lt"/>
                <a:cs typeface="+mn-lt"/>
              </a:rPr>
              <a:t> J. Transforming Growth Factor-β Signaling in Immunity and Cancer. Immunity. 2019 Apr 16;50(4):924-940. </a:t>
            </a:r>
            <a:r>
              <a:rPr lang="en-US" sz="800" err="1">
                <a:solidFill>
                  <a:srgbClr val="000000"/>
                </a:solidFill>
                <a:latin typeface="Tenorite"/>
                <a:ea typeface="+mn-lt"/>
                <a:cs typeface="+mn-lt"/>
              </a:rPr>
              <a:t>doi</a:t>
            </a:r>
            <a:r>
              <a:rPr lang="en-US" sz="800">
                <a:solidFill>
                  <a:srgbClr val="000000"/>
                </a:solidFill>
                <a:latin typeface="Tenorite"/>
                <a:ea typeface="+mn-lt"/>
                <a:cs typeface="+mn-lt"/>
              </a:rPr>
              <a:t>: 10.1016/j.immuni.2019.03.024. PMID: 30995507; PMCID: PMC7507121.</a:t>
            </a:r>
          </a:p>
          <a:p>
            <a:pPr marL="285750" indent="-285750">
              <a:buFont typeface="Arial"/>
              <a:buChar char="•"/>
            </a:pPr>
            <a:r>
              <a:rPr lang="en-US" sz="800">
                <a:solidFill>
                  <a:srgbClr val="000000"/>
                </a:solidFill>
                <a:latin typeface="Tenorite"/>
                <a:ea typeface="+mn-lt"/>
                <a:cs typeface="+mn-lt"/>
              </a:rPr>
              <a:t>Staal, F., Luis, T. &amp; </a:t>
            </a:r>
            <a:r>
              <a:rPr lang="en-US" sz="800" err="1">
                <a:solidFill>
                  <a:srgbClr val="000000"/>
                </a:solidFill>
                <a:latin typeface="Tenorite"/>
                <a:ea typeface="+mn-lt"/>
                <a:cs typeface="+mn-lt"/>
              </a:rPr>
              <a:t>Tiemessen</a:t>
            </a:r>
            <a:r>
              <a:rPr lang="en-US" sz="800">
                <a:solidFill>
                  <a:srgbClr val="000000"/>
                </a:solidFill>
                <a:latin typeface="Tenorite"/>
                <a:ea typeface="+mn-lt"/>
                <a:cs typeface="+mn-lt"/>
              </a:rPr>
              <a:t>, M. WNT </a:t>
            </a:r>
            <a:r>
              <a:rPr lang="en-US" sz="800" err="1">
                <a:solidFill>
                  <a:srgbClr val="000000"/>
                </a:solidFill>
                <a:latin typeface="Tenorite"/>
                <a:ea typeface="+mn-lt"/>
                <a:cs typeface="+mn-lt"/>
              </a:rPr>
              <a:t>signalling</a:t>
            </a:r>
            <a:r>
              <a:rPr lang="en-US" sz="800">
                <a:solidFill>
                  <a:srgbClr val="000000"/>
                </a:solidFill>
                <a:latin typeface="Tenorite"/>
                <a:ea typeface="+mn-lt"/>
                <a:cs typeface="+mn-lt"/>
              </a:rPr>
              <a:t> in the immune system: WNT is spreading its wings.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a:t>
            </a:r>
            <a:r>
              <a:rPr lang="en-US" sz="800" b="1">
                <a:solidFill>
                  <a:srgbClr val="000000"/>
                </a:solidFill>
                <a:latin typeface="Tenorite"/>
                <a:ea typeface="+mn-lt"/>
                <a:cs typeface="+mn-lt"/>
              </a:rPr>
              <a:t>8</a:t>
            </a:r>
            <a:r>
              <a:rPr lang="en-US" sz="800">
                <a:solidFill>
                  <a:srgbClr val="000000"/>
                </a:solidFill>
                <a:latin typeface="Tenorite"/>
                <a:ea typeface="+mn-lt"/>
                <a:cs typeface="+mn-lt"/>
              </a:rPr>
              <a:t>, 581–593 (2008). </a:t>
            </a:r>
            <a:r>
              <a:rPr lang="en-US" sz="800" u="sng">
                <a:solidFill>
                  <a:srgbClr val="000000"/>
                </a:solidFill>
                <a:latin typeface="Tenorite"/>
                <a:ea typeface="+mn-lt"/>
                <a:cs typeface="+mn-lt"/>
                <a:hlinkClick r:id="rId20"/>
              </a:rPr>
              <a:t>https://doi.org/10.1038/nri2360</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Liu, Y., Shepherd, E. &amp; Nelin, L. MAPK phosphatases — regulating the immune response. </a:t>
            </a:r>
            <a:r>
              <a:rPr lang="en-US" sz="800" i="1">
                <a:solidFill>
                  <a:srgbClr val="000000"/>
                </a:solidFill>
                <a:latin typeface="Tenorite"/>
                <a:ea typeface="+mn-lt"/>
                <a:cs typeface="+mn-lt"/>
              </a:rPr>
              <a:t>Nat Rev Immunol</a:t>
            </a:r>
            <a:r>
              <a:rPr lang="en-US" sz="800">
                <a:solidFill>
                  <a:srgbClr val="000000"/>
                </a:solidFill>
                <a:latin typeface="Tenorite"/>
                <a:ea typeface="+mn-lt"/>
                <a:cs typeface="+mn-lt"/>
              </a:rPr>
              <a:t> 7, 202–212 (2007). </a:t>
            </a:r>
            <a:r>
              <a:rPr lang="en-US" sz="800" u="sng">
                <a:solidFill>
                  <a:srgbClr val="000000"/>
                </a:solidFill>
                <a:latin typeface="Tenorite"/>
                <a:ea typeface="+mn-lt"/>
                <a:cs typeface="+mn-lt"/>
                <a:hlinkClick r:id="rId21"/>
              </a:rPr>
              <a:t>https://doi.org/10.1038/nri2035</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Debien, V., De Caluwé, A., Wang, X. </a:t>
            </a:r>
            <a:r>
              <a:rPr lang="en-US" sz="800" i="1">
                <a:solidFill>
                  <a:srgbClr val="000000"/>
                </a:solidFill>
                <a:latin typeface="Tenorite"/>
                <a:ea typeface="+mn-lt"/>
                <a:cs typeface="+mn-lt"/>
              </a:rPr>
              <a:t>et al.</a:t>
            </a:r>
            <a:r>
              <a:rPr lang="en-US" sz="800">
                <a:solidFill>
                  <a:srgbClr val="000000"/>
                </a:solidFill>
                <a:latin typeface="Tenorite"/>
                <a:ea typeface="+mn-lt"/>
                <a:cs typeface="+mn-lt"/>
              </a:rPr>
              <a:t> Immunotherapy in breast cancer: an overview of current strategies and perspectives. </a:t>
            </a:r>
            <a:r>
              <a:rPr lang="en-US" sz="800" i="1" err="1">
                <a:solidFill>
                  <a:srgbClr val="000000"/>
                </a:solidFill>
                <a:latin typeface="Tenorite"/>
                <a:ea typeface="+mn-lt"/>
                <a:cs typeface="+mn-lt"/>
              </a:rPr>
              <a:t>npj</a:t>
            </a:r>
            <a:r>
              <a:rPr lang="en-US" sz="800" i="1">
                <a:solidFill>
                  <a:srgbClr val="000000"/>
                </a:solidFill>
                <a:latin typeface="Tenorite"/>
                <a:ea typeface="+mn-lt"/>
                <a:cs typeface="+mn-lt"/>
              </a:rPr>
              <a:t> Breast Cancer</a:t>
            </a:r>
            <a:r>
              <a:rPr lang="en-US" sz="800">
                <a:solidFill>
                  <a:srgbClr val="000000"/>
                </a:solidFill>
                <a:latin typeface="Tenorite"/>
                <a:ea typeface="+mn-lt"/>
                <a:cs typeface="+mn-lt"/>
              </a:rPr>
              <a:t> </a:t>
            </a:r>
            <a:r>
              <a:rPr lang="en-US" sz="800" b="1">
                <a:solidFill>
                  <a:srgbClr val="000000"/>
                </a:solidFill>
                <a:latin typeface="Tenorite"/>
                <a:ea typeface="+mn-lt"/>
                <a:cs typeface="+mn-lt"/>
              </a:rPr>
              <a:t>9</a:t>
            </a:r>
            <a:r>
              <a:rPr lang="en-US" sz="800">
                <a:solidFill>
                  <a:srgbClr val="000000"/>
                </a:solidFill>
                <a:latin typeface="Tenorite"/>
                <a:ea typeface="+mn-lt"/>
                <a:cs typeface="+mn-lt"/>
              </a:rPr>
              <a:t>, 7 (2023). </a:t>
            </a:r>
            <a:r>
              <a:rPr lang="en-US" sz="800" u="sng">
                <a:solidFill>
                  <a:srgbClr val="000000"/>
                </a:solidFill>
                <a:latin typeface="Tenorite"/>
                <a:ea typeface="+mn-lt"/>
                <a:cs typeface="+mn-lt"/>
                <a:hlinkClick r:id="rId22"/>
              </a:rPr>
              <a:t>https://doi.org/10.1038/s41523-023-00508-3</a:t>
            </a:r>
            <a:endParaRPr lang="en-US" sz="800">
              <a:solidFill>
                <a:srgbClr val="000000"/>
              </a:solidFill>
              <a:latin typeface="Tenorite"/>
              <a:ea typeface="+mn-lt"/>
              <a:cs typeface="+mn-lt"/>
            </a:endParaRPr>
          </a:p>
          <a:p>
            <a:pPr marL="285750" indent="-285750">
              <a:buFont typeface="Arial"/>
              <a:buChar char="•"/>
            </a:pPr>
            <a:r>
              <a:rPr lang="en-US" sz="800">
                <a:solidFill>
                  <a:srgbClr val="000000"/>
                </a:solidFill>
                <a:latin typeface="Tenorite"/>
                <a:ea typeface="+mn-lt"/>
                <a:cs typeface="+mn-lt"/>
              </a:rPr>
              <a:t>Galli, F., Aguilera, J.V., Palermo, B. </a:t>
            </a:r>
            <a:r>
              <a:rPr lang="en-US" sz="800" i="1">
                <a:solidFill>
                  <a:srgbClr val="000000"/>
                </a:solidFill>
                <a:latin typeface="Tenorite"/>
                <a:ea typeface="+mn-lt"/>
                <a:cs typeface="+mn-lt"/>
              </a:rPr>
              <a:t>et al.</a:t>
            </a:r>
            <a:r>
              <a:rPr lang="en-US" sz="800">
                <a:solidFill>
                  <a:srgbClr val="000000"/>
                </a:solidFill>
                <a:latin typeface="Tenorite"/>
                <a:ea typeface="+mn-lt"/>
                <a:cs typeface="+mn-lt"/>
              </a:rPr>
              <a:t> Relevance of immune cell and tumor microenvironment imaging in the new era of immunotherapy. </a:t>
            </a:r>
            <a:r>
              <a:rPr lang="en-US" sz="800" i="1">
                <a:solidFill>
                  <a:srgbClr val="000000"/>
                </a:solidFill>
                <a:latin typeface="Tenorite"/>
                <a:ea typeface="+mn-lt"/>
                <a:cs typeface="+mn-lt"/>
              </a:rPr>
              <a:t>J Exp Clin Cancer Res</a:t>
            </a:r>
            <a:r>
              <a:rPr lang="en-US" sz="800">
                <a:solidFill>
                  <a:srgbClr val="000000"/>
                </a:solidFill>
                <a:latin typeface="Tenorite"/>
                <a:ea typeface="+mn-lt"/>
                <a:cs typeface="+mn-lt"/>
              </a:rPr>
              <a:t> </a:t>
            </a:r>
            <a:r>
              <a:rPr lang="en-US" sz="800" b="1">
                <a:solidFill>
                  <a:srgbClr val="000000"/>
                </a:solidFill>
                <a:latin typeface="Tenorite"/>
                <a:ea typeface="+mn-lt"/>
                <a:cs typeface="+mn-lt"/>
              </a:rPr>
              <a:t>39</a:t>
            </a:r>
            <a:r>
              <a:rPr lang="en-US" sz="800">
                <a:solidFill>
                  <a:srgbClr val="000000"/>
                </a:solidFill>
                <a:latin typeface="Tenorite"/>
                <a:ea typeface="+mn-lt"/>
                <a:cs typeface="+mn-lt"/>
              </a:rPr>
              <a:t>, 89 (2020). </a:t>
            </a:r>
            <a:r>
              <a:rPr lang="en-US" sz="800">
                <a:solidFill>
                  <a:srgbClr val="000000"/>
                </a:solidFill>
                <a:latin typeface="Tenorite"/>
                <a:ea typeface="+mn-lt"/>
                <a:cs typeface="+mn-lt"/>
                <a:hlinkClick r:id="rId23"/>
              </a:rPr>
              <a:t>https://doi.org/10.1186/s13046-020-01586-y</a:t>
            </a:r>
            <a:endParaRPr lang="en-US" sz="800">
              <a:solidFill>
                <a:srgbClr val="000000"/>
              </a:solidFill>
              <a:latin typeface="Tenorite"/>
              <a:ea typeface="+mn-lt"/>
              <a:cs typeface="+mn-lt"/>
            </a:endParaRPr>
          </a:p>
          <a:p>
            <a:pPr marL="285750" indent="-285750">
              <a:buFont typeface="Arial"/>
              <a:buChar char="•"/>
            </a:pPr>
            <a:r>
              <a:rPr lang="en-US" sz="1200">
                <a:solidFill>
                  <a:srgbClr val="222222"/>
                </a:solidFill>
                <a:ea typeface="+mn-lt"/>
                <a:cs typeface="+mn-lt"/>
              </a:rPr>
              <a:t>Johnstone, R., Frew, A. &amp; Smyth, M. The TRAIL apoptotic pathway in cancer onset, progression and therapy. </a:t>
            </a:r>
            <a:r>
              <a:rPr lang="en-US" sz="1200" i="1">
                <a:solidFill>
                  <a:srgbClr val="222222"/>
                </a:solidFill>
                <a:ea typeface="+mn-lt"/>
                <a:cs typeface="+mn-lt"/>
              </a:rPr>
              <a:t>Nat Rev Cancer</a:t>
            </a:r>
            <a:r>
              <a:rPr lang="en-US" sz="1200">
                <a:solidFill>
                  <a:srgbClr val="222222"/>
                </a:solidFill>
                <a:ea typeface="+mn-lt"/>
                <a:cs typeface="+mn-lt"/>
              </a:rPr>
              <a:t> </a:t>
            </a:r>
            <a:r>
              <a:rPr lang="en-US" sz="1200" b="1">
                <a:solidFill>
                  <a:srgbClr val="222222"/>
                </a:solidFill>
                <a:ea typeface="+mn-lt"/>
                <a:cs typeface="+mn-lt"/>
              </a:rPr>
              <a:t>8</a:t>
            </a:r>
            <a:r>
              <a:rPr lang="en-US" sz="1200">
                <a:solidFill>
                  <a:srgbClr val="222222"/>
                </a:solidFill>
                <a:ea typeface="+mn-lt"/>
                <a:cs typeface="+mn-lt"/>
              </a:rPr>
              <a:t>, 782–798 (2008). </a:t>
            </a:r>
            <a:r>
              <a:rPr lang="en-US" sz="1200">
                <a:solidFill>
                  <a:srgbClr val="222222"/>
                </a:solidFill>
                <a:ea typeface="+mn-lt"/>
                <a:cs typeface="+mn-lt"/>
                <a:hlinkClick r:id="rId24"/>
              </a:rPr>
              <a:t>https://doi.org/10.1038/nrc2465</a:t>
            </a:r>
            <a:endParaRPr lang="en-US" sz="800">
              <a:solidFill>
                <a:srgbClr val="000000"/>
              </a:solidFill>
              <a:latin typeface="Tenorite"/>
              <a:ea typeface="Calibri"/>
              <a:cs typeface="Calibri"/>
            </a:endParaRPr>
          </a:p>
          <a:p>
            <a:pPr marL="285750" indent="-285750">
              <a:buFont typeface="Arial"/>
              <a:buChar char="•"/>
            </a:pPr>
            <a:r>
              <a:rPr lang="en-US" sz="1200">
                <a:solidFill>
                  <a:srgbClr val="222222"/>
                </a:solidFill>
                <a:latin typeface="Calibri"/>
                <a:ea typeface="Calibri"/>
                <a:cs typeface="Calibri"/>
              </a:rPr>
              <a:t> </a:t>
            </a:r>
            <a:r>
              <a:rPr lang="en-US" sz="1200">
                <a:solidFill>
                  <a:srgbClr val="222222"/>
                </a:solidFill>
                <a:ea typeface="+mn-lt"/>
                <a:cs typeface="+mn-lt"/>
              </a:rPr>
              <a:t>Liu, X., Li, L., Si, F. </a:t>
            </a:r>
            <a:r>
              <a:rPr lang="en-US" sz="1200" i="1">
                <a:solidFill>
                  <a:srgbClr val="222222"/>
                </a:solidFill>
                <a:ea typeface="+mn-lt"/>
                <a:cs typeface="+mn-lt"/>
              </a:rPr>
              <a:t>et al.</a:t>
            </a:r>
            <a:r>
              <a:rPr lang="en-US" sz="1200">
                <a:solidFill>
                  <a:srgbClr val="222222"/>
                </a:solidFill>
                <a:ea typeface="+mn-lt"/>
                <a:cs typeface="+mn-lt"/>
              </a:rPr>
              <a:t> NK and NKT cells have distinct properties and functions in cancer. </a:t>
            </a:r>
            <a:r>
              <a:rPr lang="en-US" sz="1200" i="1">
                <a:solidFill>
                  <a:srgbClr val="222222"/>
                </a:solidFill>
                <a:ea typeface="+mn-lt"/>
                <a:cs typeface="+mn-lt"/>
              </a:rPr>
              <a:t>Oncogene</a:t>
            </a:r>
            <a:r>
              <a:rPr lang="en-US" sz="1200">
                <a:solidFill>
                  <a:srgbClr val="222222"/>
                </a:solidFill>
                <a:ea typeface="+mn-lt"/>
                <a:cs typeface="+mn-lt"/>
              </a:rPr>
              <a:t> </a:t>
            </a:r>
            <a:r>
              <a:rPr lang="en-US" sz="1200" b="1">
                <a:solidFill>
                  <a:srgbClr val="222222"/>
                </a:solidFill>
                <a:ea typeface="+mn-lt"/>
                <a:cs typeface="+mn-lt"/>
              </a:rPr>
              <a:t>40</a:t>
            </a:r>
            <a:r>
              <a:rPr lang="en-US" sz="1200">
                <a:solidFill>
                  <a:srgbClr val="222222"/>
                </a:solidFill>
                <a:ea typeface="+mn-lt"/>
                <a:cs typeface="+mn-lt"/>
              </a:rPr>
              <a:t>, 4521–4537 (2021). </a:t>
            </a:r>
            <a:r>
              <a:rPr lang="en-US" sz="1200">
                <a:solidFill>
                  <a:srgbClr val="222222"/>
                </a:solidFill>
                <a:ea typeface="+mn-lt"/>
                <a:cs typeface="+mn-lt"/>
                <a:hlinkClick r:id="rId25"/>
              </a:rPr>
              <a:t>https://doi.org/10.1038/s41388-021-01880-9</a:t>
            </a:r>
          </a:p>
          <a:p>
            <a:pPr marL="285750" indent="-285750">
              <a:buFont typeface="Arial"/>
              <a:buChar char="•"/>
            </a:pPr>
            <a:r>
              <a:rPr lang="en-US" sz="1300">
                <a:solidFill>
                  <a:srgbClr val="212121"/>
                </a:solidFill>
                <a:ea typeface="+mn-lt"/>
                <a:cs typeface="+mn-lt"/>
              </a:rPr>
              <a:t>Li, M., Quintana, A., Alberts, E., Hung, M. S., </a:t>
            </a:r>
            <a:r>
              <a:rPr lang="en-US" sz="1300" err="1">
                <a:solidFill>
                  <a:srgbClr val="212121"/>
                </a:solidFill>
                <a:ea typeface="+mn-lt"/>
                <a:cs typeface="+mn-lt"/>
              </a:rPr>
              <a:t>Boulat</a:t>
            </a:r>
            <a:r>
              <a:rPr lang="en-US" sz="1300">
                <a:solidFill>
                  <a:srgbClr val="212121"/>
                </a:solidFill>
                <a:ea typeface="+mn-lt"/>
                <a:cs typeface="+mn-lt"/>
              </a:rPr>
              <a:t>, V., Ripoll, M. M., &amp; Grigoriadis, A. (2023). B Cells in Breast Cancer Pathology. </a:t>
            </a:r>
            <a:r>
              <a:rPr lang="en-US" sz="1300" i="1">
                <a:solidFill>
                  <a:srgbClr val="212121"/>
                </a:solidFill>
                <a:ea typeface="+mn-lt"/>
                <a:cs typeface="+mn-lt"/>
              </a:rPr>
              <a:t>Cancers</a:t>
            </a:r>
            <a:r>
              <a:rPr lang="en-US" sz="1300">
                <a:solidFill>
                  <a:srgbClr val="212121"/>
                </a:solidFill>
                <a:ea typeface="+mn-lt"/>
                <a:cs typeface="+mn-lt"/>
              </a:rPr>
              <a:t>, </a:t>
            </a:r>
            <a:r>
              <a:rPr lang="en-US" sz="1300" i="1">
                <a:solidFill>
                  <a:srgbClr val="212121"/>
                </a:solidFill>
                <a:ea typeface="+mn-lt"/>
                <a:cs typeface="+mn-lt"/>
              </a:rPr>
              <a:t>15</a:t>
            </a:r>
            <a:r>
              <a:rPr lang="en-US" sz="1300">
                <a:solidFill>
                  <a:srgbClr val="212121"/>
                </a:solidFill>
                <a:ea typeface="+mn-lt"/>
                <a:cs typeface="+mn-lt"/>
              </a:rPr>
              <a:t>(5), 1517. https://doi.org/10.3390/cancers15051517</a:t>
            </a:r>
            <a:endParaRPr lang="en-US" sz="1200">
              <a:solidFill>
                <a:srgbClr val="222222"/>
              </a:solidFill>
              <a:latin typeface="Calibri" panose="020F0502020204030204"/>
              <a:ea typeface="Calibri" panose="020F0502020204030204"/>
              <a:cs typeface="Calibri"/>
            </a:endParaRPr>
          </a:p>
          <a:p>
            <a:endParaRPr lang="en-US" sz="800">
              <a:solidFill>
                <a:srgbClr val="404040"/>
              </a:solidFill>
              <a:latin typeface="Tenorite"/>
              <a:ea typeface="Calibri" panose="020F0502020204030204"/>
              <a:cs typeface="Calibri"/>
            </a:endParaRPr>
          </a:p>
          <a:p>
            <a:endParaRPr lang="en-US">
              <a:ea typeface="Calibri" panose="020F0502020204030204"/>
              <a:cs typeface="Calibri"/>
            </a:endParaRPr>
          </a:p>
        </p:txBody>
      </p:sp>
    </p:spTree>
    <p:extLst>
      <p:ext uri="{BB962C8B-B14F-4D97-AF65-F5344CB8AC3E}">
        <p14:creationId xmlns:p14="http://schemas.microsoft.com/office/powerpoint/2010/main" val="383028739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4271211" y="2643772"/>
            <a:ext cx="3826043"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EXTRA</a:t>
            </a:r>
          </a:p>
        </p:txBody>
      </p:sp>
    </p:spTree>
    <p:extLst>
      <p:ext uri="{BB962C8B-B14F-4D97-AF65-F5344CB8AC3E}">
        <p14:creationId xmlns:p14="http://schemas.microsoft.com/office/powerpoint/2010/main" val="410935947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A75EE-4150-2526-6E02-51F00EC609B9}"/>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err="1"/>
              <a:t>XGBoost</a:t>
            </a:r>
            <a:r>
              <a:rPr lang="en-US" sz="6100" kern="1200">
                <a:latin typeface="+mj-lt"/>
                <a:ea typeface="+mj-ea"/>
                <a:cs typeface="+mj-cs"/>
              </a:rPr>
              <a:t> Model Coefficients </a:t>
            </a:r>
            <a:br>
              <a:rPr lang="en-US" sz="6100"/>
            </a:br>
            <a:r>
              <a:rPr lang="en-US" sz="6100" kern="1200">
                <a:latin typeface="+mj-lt"/>
                <a:ea typeface="+mj-ea"/>
                <a:cs typeface="+mj-cs"/>
              </a:rPr>
              <a:t>and p-values</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8BA4C67C-6915-4EB3-F667-6B3DA85ABA7B}"/>
              </a:ext>
            </a:extLst>
          </p:cNvPr>
          <p:cNvPicPr>
            <a:picLocks noChangeAspect="1"/>
          </p:cNvPicPr>
          <p:nvPr/>
        </p:nvPicPr>
        <p:blipFill>
          <a:blip r:embed="rId4"/>
          <a:stretch>
            <a:fillRect/>
          </a:stretch>
        </p:blipFill>
        <p:spPr>
          <a:xfrm>
            <a:off x="553650" y="3124200"/>
            <a:ext cx="11081652" cy="3102864"/>
          </a:xfrm>
          <a:prstGeom prst="rect">
            <a:avLst/>
          </a:prstGeom>
        </p:spPr>
      </p:pic>
    </p:spTree>
    <p:extLst>
      <p:ext uri="{BB962C8B-B14F-4D97-AF65-F5344CB8AC3E}">
        <p14:creationId xmlns:p14="http://schemas.microsoft.com/office/powerpoint/2010/main" val="1325215103"/>
      </p:ext>
    </p:extLst>
  </p:cSld>
  <p:clrMapOvr>
    <a:masterClrMapping/>
  </p:clrMapOvr>
  <p:transition spd="slow">
    <p:wipe/>
  </p:transition>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F3BB7-023A-CCF7-A53C-7E3F82A6E41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Cell Type Control vs. Experimental Cohort</a:t>
            </a:r>
          </a:p>
        </p:txBody>
      </p:sp>
      <p:pic>
        <p:nvPicPr>
          <p:cNvPr id="4" name="Picture 4" descr="Graphical user interface&#10;&#10;Description automatically generated">
            <a:extLst>
              <a:ext uri="{FF2B5EF4-FFF2-40B4-BE49-F238E27FC236}">
                <a16:creationId xmlns:a16="http://schemas.microsoft.com/office/drawing/2014/main" id="{37E50899-ADA0-09E8-0189-E1E20CF328EA}"/>
              </a:ext>
            </a:extLst>
          </p:cNvPr>
          <p:cNvPicPr>
            <a:picLocks noChangeAspect="1"/>
          </p:cNvPicPr>
          <p:nvPr/>
        </p:nvPicPr>
        <p:blipFill>
          <a:blip r:embed="rId2"/>
          <a:stretch>
            <a:fillRect/>
          </a:stretch>
        </p:blipFill>
        <p:spPr>
          <a:xfrm>
            <a:off x="4777316" y="2478537"/>
            <a:ext cx="6780700" cy="1898596"/>
          </a:xfrm>
          <a:prstGeom prst="rect">
            <a:avLst/>
          </a:prstGeom>
        </p:spPr>
      </p:pic>
    </p:spTree>
    <p:extLst>
      <p:ext uri="{BB962C8B-B14F-4D97-AF65-F5344CB8AC3E}">
        <p14:creationId xmlns:p14="http://schemas.microsoft.com/office/powerpoint/2010/main" val="111706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ECF-CA64-7BF3-CC17-0D339BFE271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Immune cells</a:t>
            </a:r>
          </a:p>
        </p:txBody>
      </p:sp>
      <p:sp>
        <p:nvSpPr>
          <p:cNvPr id="41" name="Rectangle 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Diagram&#10;&#10;Description automatically generated">
            <a:extLst>
              <a:ext uri="{FF2B5EF4-FFF2-40B4-BE49-F238E27FC236}">
                <a16:creationId xmlns:a16="http://schemas.microsoft.com/office/drawing/2014/main" id="{93977169-46AA-8447-8538-98FB74C03E51}"/>
              </a:ext>
            </a:extLst>
          </p:cNvPr>
          <p:cNvPicPr>
            <a:picLocks noChangeAspect="1"/>
          </p:cNvPicPr>
          <p:nvPr/>
        </p:nvPicPr>
        <p:blipFill>
          <a:blip r:embed="rId3"/>
          <a:stretch>
            <a:fillRect/>
          </a:stretch>
        </p:blipFill>
        <p:spPr>
          <a:xfrm>
            <a:off x="545238" y="1248559"/>
            <a:ext cx="7608304" cy="4431837"/>
          </a:xfrm>
          <a:prstGeom prst="rect">
            <a:avLst/>
          </a:prstGeom>
        </p:spPr>
      </p:pic>
      <p:sp>
        <p:nvSpPr>
          <p:cNvPr id="45" name="Rectangle 4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5677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Flowchart: Document 7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A3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ECF-CA64-7BF3-CC17-0D339BFE271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700" kern="1200">
                <a:solidFill>
                  <a:srgbClr val="FFFFFF"/>
                </a:solidFill>
                <a:latin typeface="+mj-lt"/>
                <a:ea typeface="+mj-ea"/>
                <a:cs typeface="+mj-cs"/>
              </a:rPr>
              <a:t>Immune cells play a dual role in breast cancer</a:t>
            </a:r>
            <a:br>
              <a:rPr lang="en-US" sz="2700" kern="1200">
                <a:solidFill>
                  <a:srgbClr val="FFFFFF"/>
                </a:solidFill>
                <a:latin typeface="+mj-lt"/>
                <a:ea typeface="+mj-ea"/>
                <a:cs typeface="+mj-cs"/>
              </a:rPr>
            </a:br>
            <a:r>
              <a:rPr lang="en-US" sz="2700" kern="1200">
                <a:solidFill>
                  <a:srgbClr val="FFFFFF"/>
                </a:solidFill>
                <a:latin typeface="+mj-lt"/>
                <a:ea typeface="+mj-ea"/>
                <a:cs typeface="+mj-cs"/>
              </a:rPr>
              <a:t>microenvironment</a:t>
            </a:r>
          </a:p>
        </p:txBody>
      </p:sp>
      <p:pic>
        <p:nvPicPr>
          <p:cNvPr id="3" name="Picture 3" descr="Diagram&#10;&#10;Description automatically generated">
            <a:extLst>
              <a:ext uri="{FF2B5EF4-FFF2-40B4-BE49-F238E27FC236}">
                <a16:creationId xmlns:a16="http://schemas.microsoft.com/office/drawing/2014/main" id="{A00684A4-6B0D-286B-BDC2-924DBAD4FD22}"/>
              </a:ext>
            </a:extLst>
          </p:cNvPr>
          <p:cNvPicPr>
            <a:picLocks noChangeAspect="1"/>
          </p:cNvPicPr>
          <p:nvPr/>
        </p:nvPicPr>
        <p:blipFill>
          <a:blip r:embed="rId4"/>
          <a:stretch>
            <a:fillRect/>
          </a:stretch>
        </p:blipFill>
        <p:spPr>
          <a:xfrm>
            <a:off x="4223461" y="640080"/>
            <a:ext cx="7316481" cy="5578816"/>
          </a:xfrm>
          <a:prstGeom prst="rect">
            <a:avLst/>
          </a:prstGeom>
        </p:spPr>
      </p:pic>
    </p:spTree>
    <p:extLst>
      <p:ext uri="{BB962C8B-B14F-4D97-AF65-F5344CB8AC3E}">
        <p14:creationId xmlns:p14="http://schemas.microsoft.com/office/powerpoint/2010/main" val="4022708084"/>
      </p:ext>
    </p:extLst>
  </p:cSld>
  <p:clrMapOvr>
    <a:masterClrMapping/>
  </p:clrMapOvr>
  <p:transition spd="slow">
    <p:wip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ECF-CA64-7BF3-CC17-0D339BFE271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Pro-tumoral activities of the immune system</a:t>
            </a:r>
          </a:p>
        </p:txBody>
      </p:sp>
      <p:pic>
        <p:nvPicPr>
          <p:cNvPr id="4" name="Picture 4" descr="Diagram&#10;&#10;Description automatically generated">
            <a:extLst>
              <a:ext uri="{FF2B5EF4-FFF2-40B4-BE49-F238E27FC236}">
                <a16:creationId xmlns:a16="http://schemas.microsoft.com/office/drawing/2014/main" id="{FE9BFEAB-317F-F6F2-71AC-B00ACC1AD8C3}"/>
              </a:ext>
            </a:extLst>
          </p:cNvPr>
          <p:cNvPicPr>
            <a:picLocks noChangeAspect="1"/>
          </p:cNvPicPr>
          <p:nvPr/>
        </p:nvPicPr>
        <p:blipFill rotWithShape="1">
          <a:blip r:embed="rId3"/>
          <a:srcRect l="2536" b="3957"/>
          <a:stretch/>
        </p:blipFill>
        <p:spPr>
          <a:xfrm>
            <a:off x="2377188" y="1697638"/>
            <a:ext cx="7549682" cy="4984376"/>
          </a:xfrm>
          <a:prstGeom prst="rect">
            <a:avLst/>
          </a:prstGeom>
        </p:spPr>
      </p:pic>
    </p:spTree>
    <p:extLst>
      <p:ext uri="{BB962C8B-B14F-4D97-AF65-F5344CB8AC3E}">
        <p14:creationId xmlns:p14="http://schemas.microsoft.com/office/powerpoint/2010/main" val="2620320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0273994D-BF41-8141-8428-30C48DFD7A5F}"/>
              </a:ext>
            </a:extLst>
          </p:cNvPr>
          <p:cNvCxnSpPr/>
          <p:nvPr/>
        </p:nvCxnSpPr>
        <p:spPr>
          <a:xfrm>
            <a:off x="8044475" y="2311897"/>
            <a:ext cx="13253" cy="308113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7B9B5EF-2E7A-4213-EA02-305315D9BFFC}"/>
              </a:ext>
            </a:extLst>
          </p:cNvPr>
          <p:cNvSpPr>
            <a:spLocks noGrp="1"/>
          </p:cNvSpPr>
          <p:nvPr>
            <p:ph type="title"/>
          </p:nvPr>
        </p:nvSpPr>
        <p:spPr>
          <a:xfrm>
            <a:off x="-1555" y="2268"/>
            <a:ext cx="10515600" cy="1325563"/>
          </a:xfrm>
        </p:spPr>
        <p:txBody>
          <a:bodyPr/>
          <a:lstStyle/>
          <a:p>
            <a:r>
              <a:rPr lang="en-US">
                <a:latin typeface="Tenorite"/>
                <a:cs typeface="Calibri Light"/>
              </a:rPr>
              <a:t>Methodology Flowchart </a:t>
            </a:r>
            <a:endParaRPr lang="en-US">
              <a:latin typeface="Tenorite"/>
            </a:endParaRPr>
          </a:p>
        </p:txBody>
      </p:sp>
      <p:sp>
        <p:nvSpPr>
          <p:cNvPr id="3" name="Rectangle: Rounded Corners 2">
            <a:extLst>
              <a:ext uri="{FF2B5EF4-FFF2-40B4-BE49-F238E27FC236}">
                <a16:creationId xmlns:a16="http://schemas.microsoft.com/office/drawing/2014/main" id="{EF5FEE0E-4571-3FA7-AE9F-4932851AEB6A}"/>
              </a:ext>
            </a:extLst>
          </p:cNvPr>
          <p:cNvSpPr/>
          <p:nvPr/>
        </p:nvSpPr>
        <p:spPr>
          <a:xfrm>
            <a:off x="6632340" y="1188580"/>
            <a:ext cx="2622176" cy="1120588"/>
          </a:xfrm>
          <a:prstGeom prst="roundRect">
            <a:avLst/>
          </a:prstGeom>
          <a:solidFill>
            <a:schemeClr val="accent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a:cs typeface="Calibri"/>
              </a:rPr>
              <a:t>Data Collection</a:t>
            </a:r>
          </a:p>
          <a:p>
            <a:pPr algn="ctr"/>
            <a:r>
              <a:rPr lang="en-US" sz="2000">
                <a:cs typeface="Calibri"/>
              </a:rPr>
              <a:t>And Processing</a:t>
            </a:r>
          </a:p>
        </p:txBody>
      </p:sp>
      <p:sp>
        <p:nvSpPr>
          <p:cNvPr id="4" name="Rectangle: Rounded Corners 3">
            <a:extLst>
              <a:ext uri="{FF2B5EF4-FFF2-40B4-BE49-F238E27FC236}">
                <a16:creationId xmlns:a16="http://schemas.microsoft.com/office/drawing/2014/main" id="{C9E2F4D3-2D15-8A00-5FD5-3D18AE68EA96}"/>
              </a:ext>
            </a:extLst>
          </p:cNvPr>
          <p:cNvSpPr/>
          <p:nvPr/>
        </p:nvSpPr>
        <p:spPr>
          <a:xfrm>
            <a:off x="6693435" y="2576062"/>
            <a:ext cx="2622176" cy="1120588"/>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a:cs typeface="Calibri"/>
              </a:rPr>
              <a:t>Deconvolution</a:t>
            </a:r>
          </a:p>
        </p:txBody>
      </p:sp>
      <p:sp>
        <p:nvSpPr>
          <p:cNvPr id="5" name="Rectangle: Rounded Corners 4">
            <a:extLst>
              <a:ext uri="{FF2B5EF4-FFF2-40B4-BE49-F238E27FC236}">
                <a16:creationId xmlns:a16="http://schemas.microsoft.com/office/drawing/2014/main" id="{375F42C7-9645-833D-C659-E2FDF486A705}"/>
              </a:ext>
            </a:extLst>
          </p:cNvPr>
          <p:cNvSpPr/>
          <p:nvPr/>
        </p:nvSpPr>
        <p:spPr>
          <a:xfrm>
            <a:off x="6701523" y="3927297"/>
            <a:ext cx="2622176" cy="1120588"/>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b="1">
                <a:cs typeface="Calibri"/>
              </a:rPr>
              <a:t>Immune Cell </a:t>
            </a:r>
            <a:endParaRPr lang="en-US"/>
          </a:p>
          <a:p>
            <a:pPr algn="ctr"/>
            <a:r>
              <a:rPr lang="en-US" sz="2000" b="1">
                <a:cs typeface="Calibri"/>
              </a:rPr>
              <a:t>Impact Analysis</a:t>
            </a:r>
            <a:endParaRPr lang="en-US"/>
          </a:p>
        </p:txBody>
      </p:sp>
      <p:sp>
        <p:nvSpPr>
          <p:cNvPr id="6" name="Rectangle: Rounded Corners 5">
            <a:extLst>
              <a:ext uri="{FF2B5EF4-FFF2-40B4-BE49-F238E27FC236}">
                <a16:creationId xmlns:a16="http://schemas.microsoft.com/office/drawing/2014/main" id="{561E2E56-91C0-77E6-DBE8-AAF74FD42F7D}"/>
              </a:ext>
            </a:extLst>
          </p:cNvPr>
          <p:cNvSpPr/>
          <p:nvPr/>
        </p:nvSpPr>
        <p:spPr>
          <a:xfrm>
            <a:off x="6694896" y="5391661"/>
            <a:ext cx="2622176" cy="1120588"/>
          </a:xfrm>
          <a:prstGeom prst="roundRect">
            <a:avLst/>
          </a:prstGeom>
          <a:solidFill>
            <a:schemeClr val="bg2">
              <a:lumMod val="75000"/>
            </a:schemeClr>
          </a:solidFill>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000" b="1">
                <a:cs typeface="Calibri"/>
              </a:rPr>
              <a:t>Pathway Inference</a:t>
            </a:r>
          </a:p>
          <a:p>
            <a:pPr algn="ctr"/>
            <a:r>
              <a:rPr lang="en-US" sz="2000" b="1">
                <a:cs typeface="Calibri"/>
              </a:rPr>
              <a:t>Survival Analysis</a:t>
            </a:r>
          </a:p>
        </p:txBody>
      </p:sp>
      <p:cxnSp>
        <p:nvCxnSpPr>
          <p:cNvPr id="8" name="Straight Arrow Connector 7">
            <a:extLst>
              <a:ext uri="{FF2B5EF4-FFF2-40B4-BE49-F238E27FC236}">
                <a16:creationId xmlns:a16="http://schemas.microsoft.com/office/drawing/2014/main" id="{B884295C-3E0F-6C02-F048-61952173F708}"/>
              </a:ext>
            </a:extLst>
          </p:cNvPr>
          <p:cNvCxnSpPr/>
          <p:nvPr/>
        </p:nvCxnSpPr>
        <p:spPr>
          <a:xfrm flipV="1">
            <a:off x="9327037" y="6006352"/>
            <a:ext cx="1954697" cy="0"/>
          </a:xfrm>
          <a:prstGeom prst="straightConnector1">
            <a:avLst/>
          </a:prstGeom>
          <a:ln w="57150">
            <a:solidFill>
              <a:srgbClr val="FF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2466D3C4-656F-EC0B-E61F-4C8AE191C840}"/>
              </a:ext>
            </a:extLst>
          </p:cNvPr>
          <p:cNvCxnSpPr/>
          <p:nvPr/>
        </p:nvCxnSpPr>
        <p:spPr>
          <a:xfrm flipH="1">
            <a:off x="11265582" y="1829019"/>
            <a:ext cx="39756" cy="4194312"/>
          </a:xfrm>
          <a:prstGeom prst="straightConnector1">
            <a:avLst/>
          </a:prstGeom>
          <a:ln w="571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1D98809-2E89-242D-07BF-2C9FCC715863}"/>
              </a:ext>
            </a:extLst>
          </p:cNvPr>
          <p:cNvCxnSpPr>
            <a:cxnSpLocks/>
          </p:cNvCxnSpPr>
          <p:nvPr/>
        </p:nvCxnSpPr>
        <p:spPr>
          <a:xfrm>
            <a:off x="9207767" y="1825291"/>
            <a:ext cx="2126975" cy="26504"/>
          </a:xfrm>
          <a:prstGeom prst="straightConnector1">
            <a:avLst/>
          </a:prstGeom>
          <a:ln w="57150">
            <a:solidFill>
              <a:srgbClr val="FF0000"/>
            </a:solidFill>
            <a:headEnd type="arrow"/>
            <a:tailEnd type="non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CA9C8DAA-0652-E549-5892-AAAECB50613E}"/>
              </a:ext>
            </a:extLst>
          </p:cNvPr>
          <p:cNvSpPr txBox="1"/>
          <p:nvPr/>
        </p:nvSpPr>
        <p:spPr>
          <a:xfrm>
            <a:off x="585755" y="2742723"/>
            <a:ext cx="536332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6"/>
                </a:solidFill>
                <a:latin typeface="Tenorite"/>
                <a:ea typeface="+mn-lt"/>
                <a:cs typeface="+mn-lt"/>
              </a:rPr>
              <a:t>Multi-subject Single-cell Deconvolution (</a:t>
            </a:r>
            <a:r>
              <a:rPr lang="en-US" sz="1600" b="1">
                <a:solidFill>
                  <a:schemeClr val="accent6"/>
                </a:solidFill>
                <a:latin typeface="Tenorite"/>
                <a:cs typeface="Calibri"/>
              </a:rPr>
              <a:t>MUSiC2</a:t>
            </a:r>
            <a:r>
              <a:rPr lang="en-US" sz="1600">
                <a:solidFill>
                  <a:schemeClr val="accent6"/>
                </a:solidFill>
                <a:latin typeface="Tenorite"/>
                <a:cs typeface="Calibri"/>
              </a:rPr>
              <a:t>)</a:t>
            </a:r>
          </a:p>
          <a:p>
            <a:pPr marL="742950" lvl="1" indent="-285750">
              <a:buFont typeface="Arial"/>
              <a:buChar char="•"/>
            </a:pPr>
            <a:r>
              <a:rPr lang="en-US" sz="1600">
                <a:solidFill>
                  <a:schemeClr val="accent6"/>
                </a:solidFill>
                <a:latin typeface="Tenorite"/>
                <a:cs typeface="Calibri"/>
              </a:rPr>
              <a:t>Python package </a:t>
            </a:r>
          </a:p>
          <a:p>
            <a:pPr marL="742950" lvl="1" indent="-285750">
              <a:buFont typeface="Arial"/>
              <a:buChar char="•"/>
            </a:pPr>
            <a:r>
              <a:rPr lang="en-US" sz="1600">
                <a:solidFill>
                  <a:schemeClr val="accent6"/>
                </a:solidFill>
                <a:latin typeface="Tenorite"/>
                <a:cs typeface="Calibri"/>
              </a:rPr>
              <a:t>Iterative algorithm</a:t>
            </a:r>
          </a:p>
          <a:p>
            <a:pPr marL="742950" lvl="1" indent="-285750">
              <a:buFont typeface="Arial"/>
              <a:buChar char="•"/>
            </a:pPr>
            <a:r>
              <a:rPr lang="en-US" sz="1600">
                <a:solidFill>
                  <a:schemeClr val="accent6"/>
                </a:solidFill>
                <a:latin typeface="Tenorite"/>
                <a:cs typeface="Calibri"/>
              </a:rPr>
              <a:t>Appropriate weighting of genes cross-samples and cross-cell</a:t>
            </a:r>
          </a:p>
          <a:p>
            <a:pPr marL="742950" lvl="1" indent="-285750">
              <a:buFont typeface="Arial"/>
              <a:buChar char="•"/>
            </a:pPr>
            <a:endParaRPr lang="en-US" sz="1600">
              <a:solidFill>
                <a:schemeClr val="accent6"/>
              </a:solidFill>
              <a:cs typeface="Calibri"/>
            </a:endParaRPr>
          </a:p>
        </p:txBody>
      </p:sp>
      <p:sp>
        <p:nvSpPr>
          <p:cNvPr id="12" name="TextBox 11">
            <a:extLst>
              <a:ext uri="{FF2B5EF4-FFF2-40B4-BE49-F238E27FC236}">
                <a16:creationId xmlns:a16="http://schemas.microsoft.com/office/drawing/2014/main" id="{91B24490-70DF-41C3-4149-CD45B9BB3CE5}"/>
              </a:ext>
            </a:extLst>
          </p:cNvPr>
          <p:cNvSpPr txBox="1"/>
          <p:nvPr/>
        </p:nvSpPr>
        <p:spPr>
          <a:xfrm>
            <a:off x="585755" y="1246603"/>
            <a:ext cx="575560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lumMod val="75000"/>
                  </a:schemeClr>
                </a:solidFill>
                <a:latin typeface="Tenorite"/>
                <a:cs typeface="Calibri"/>
              </a:rPr>
              <a:t>Bulk RNA-seq data: </a:t>
            </a:r>
          </a:p>
          <a:p>
            <a:pPr marL="742950" lvl="1" indent="-285750">
              <a:buFont typeface="Arial"/>
              <a:buChar char="•"/>
            </a:pPr>
            <a:r>
              <a:rPr lang="en-US" sz="1600">
                <a:solidFill>
                  <a:schemeClr val="accent1">
                    <a:lumMod val="75000"/>
                  </a:schemeClr>
                </a:solidFill>
                <a:latin typeface="Tenorite"/>
                <a:ea typeface="+mn-lt"/>
                <a:cs typeface="+mn-lt"/>
              </a:rPr>
              <a:t>TCGA BRCA cohort</a:t>
            </a:r>
            <a:endParaRPr lang="en-US" sz="1600">
              <a:solidFill>
                <a:schemeClr val="accent1">
                  <a:lumMod val="75000"/>
                </a:schemeClr>
              </a:solidFill>
              <a:latin typeface="Tenorite"/>
              <a:cs typeface="Calibri"/>
            </a:endParaRPr>
          </a:p>
          <a:p>
            <a:r>
              <a:rPr lang="en-US" sz="1600" b="1" err="1">
                <a:solidFill>
                  <a:schemeClr val="accent1">
                    <a:lumMod val="75000"/>
                  </a:schemeClr>
                </a:solidFill>
                <a:latin typeface="Tenorite"/>
                <a:cs typeface="Calibri"/>
              </a:rPr>
              <a:t>ScRNA</a:t>
            </a:r>
            <a:r>
              <a:rPr lang="en-US" sz="1600" b="1">
                <a:solidFill>
                  <a:schemeClr val="accent1">
                    <a:lumMod val="75000"/>
                  </a:schemeClr>
                </a:solidFill>
                <a:latin typeface="Tenorite"/>
                <a:cs typeface="Calibri"/>
              </a:rPr>
              <a:t>-seq:</a:t>
            </a:r>
            <a:r>
              <a:rPr lang="en-US" sz="1600" b="1">
                <a:solidFill>
                  <a:schemeClr val="accent1">
                    <a:lumMod val="75000"/>
                  </a:schemeClr>
                </a:solidFill>
                <a:latin typeface="Tenorite"/>
                <a:ea typeface="+mn-lt"/>
                <a:cs typeface="+mn-lt"/>
              </a:rPr>
              <a:t> </a:t>
            </a:r>
          </a:p>
          <a:p>
            <a:pPr marL="742950" lvl="1" indent="-285750">
              <a:buFont typeface="Arial"/>
              <a:buChar char="•"/>
            </a:pPr>
            <a:r>
              <a:rPr lang="en-US" sz="1600">
                <a:solidFill>
                  <a:schemeClr val="accent1">
                    <a:lumMod val="75000"/>
                  </a:schemeClr>
                </a:solidFill>
                <a:latin typeface="Tenorite"/>
                <a:ea typeface="+mn-lt"/>
                <a:cs typeface="+mn-lt"/>
              </a:rPr>
              <a:t>GSE176078 (Wu et al.); tumor</a:t>
            </a:r>
            <a:endParaRPr lang="en-US" sz="1600">
              <a:solidFill>
                <a:schemeClr val="accent1">
                  <a:lumMod val="75000"/>
                </a:schemeClr>
              </a:solidFill>
              <a:latin typeface="Tenorite"/>
              <a:cs typeface="Calibri" panose="020F0502020204030204"/>
            </a:endParaRPr>
          </a:p>
          <a:p>
            <a:pPr marL="742950" lvl="1" indent="-285750">
              <a:buFont typeface="Arial"/>
              <a:buChar char="•"/>
            </a:pPr>
            <a:r>
              <a:rPr lang="en-US" sz="1600">
                <a:solidFill>
                  <a:schemeClr val="accent1">
                    <a:lumMod val="75000"/>
                  </a:schemeClr>
                </a:solidFill>
                <a:latin typeface="Tenorite"/>
                <a:ea typeface="+mn-lt"/>
                <a:cs typeface="+mn-lt"/>
              </a:rPr>
              <a:t>GSE161529 (Pal et al.); tumor and normal </a:t>
            </a:r>
            <a:endParaRPr lang="en-US" sz="1600">
              <a:solidFill>
                <a:schemeClr val="accent1">
                  <a:lumMod val="75000"/>
                </a:schemeClr>
              </a:solidFill>
              <a:latin typeface="Tenorite"/>
              <a:cs typeface="Calibri"/>
            </a:endParaRPr>
          </a:p>
          <a:p>
            <a:endParaRPr lang="en-US" sz="1600">
              <a:solidFill>
                <a:schemeClr val="accent1">
                  <a:lumMod val="75000"/>
                </a:schemeClr>
              </a:solidFill>
              <a:latin typeface="Tenorite"/>
              <a:cs typeface="Calibri"/>
            </a:endParaRPr>
          </a:p>
        </p:txBody>
      </p:sp>
      <p:sp>
        <p:nvSpPr>
          <p:cNvPr id="13" name="TextBox 12">
            <a:extLst>
              <a:ext uri="{FF2B5EF4-FFF2-40B4-BE49-F238E27FC236}">
                <a16:creationId xmlns:a16="http://schemas.microsoft.com/office/drawing/2014/main" id="{3E477D2B-7F3A-9060-2645-7B6033B9587C}"/>
              </a:ext>
            </a:extLst>
          </p:cNvPr>
          <p:cNvSpPr txBox="1"/>
          <p:nvPr/>
        </p:nvSpPr>
        <p:spPr>
          <a:xfrm>
            <a:off x="649999" y="4261838"/>
            <a:ext cx="38687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FFC000"/>
                </a:solidFill>
                <a:latin typeface="Tenorite"/>
                <a:ea typeface="+mn-lt"/>
                <a:cs typeface="+mn-lt"/>
              </a:rPr>
              <a:t>XGBoost</a:t>
            </a:r>
            <a:r>
              <a:rPr lang="en-US" sz="1600">
                <a:solidFill>
                  <a:srgbClr val="FFC000"/>
                </a:solidFill>
                <a:latin typeface="Tenorite"/>
                <a:ea typeface="+mn-lt"/>
                <a:cs typeface="+mn-lt"/>
              </a:rPr>
              <a:t> regression model and SHAP</a:t>
            </a:r>
            <a:endParaRPr lang="en-US" sz="1600">
              <a:solidFill>
                <a:srgbClr val="FFC000"/>
              </a:solidFill>
              <a:latin typeface="Tenorite"/>
              <a:cs typeface="Calibri"/>
            </a:endParaRPr>
          </a:p>
          <a:p>
            <a:r>
              <a:rPr lang="en-US" sz="1600">
                <a:solidFill>
                  <a:srgbClr val="FFC000"/>
                </a:solidFill>
                <a:latin typeface="Tenorite"/>
                <a:cs typeface="Calibri"/>
              </a:rPr>
              <a:t>using ESTIMATE immune score</a:t>
            </a:r>
          </a:p>
        </p:txBody>
      </p:sp>
      <p:sp>
        <p:nvSpPr>
          <p:cNvPr id="14" name="TextBox 13">
            <a:extLst>
              <a:ext uri="{FF2B5EF4-FFF2-40B4-BE49-F238E27FC236}">
                <a16:creationId xmlns:a16="http://schemas.microsoft.com/office/drawing/2014/main" id="{24CE981F-E758-83F8-6B75-611578B2D173}"/>
              </a:ext>
            </a:extLst>
          </p:cNvPr>
          <p:cNvSpPr txBox="1"/>
          <p:nvPr/>
        </p:nvSpPr>
        <p:spPr>
          <a:xfrm>
            <a:off x="581497" y="5161195"/>
            <a:ext cx="469077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2">
                    <a:lumMod val="50000"/>
                  </a:schemeClr>
                </a:solidFill>
                <a:latin typeface="Tenorite"/>
              </a:rPr>
              <a:t>Pathway analysis with </a:t>
            </a:r>
            <a:r>
              <a:rPr lang="en-US" sz="1600" err="1">
                <a:solidFill>
                  <a:schemeClr val="bg2">
                    <a:lumMod val="50000"/>
                  </a:schemeClr>
                </a:solidFill>
                <a:latin typeface="Tenorite"/>
              </a:rPr>
              <a:t>PROGENy</a:t>
            </a:r>
            <a:r>
              <a:rPr lang="en-US" sz="1600" b="1">
                <a:solidFill>
                  <a:schemeClr val="bg2">
                    <a:lumMod val="50000"/>
                  </a:schemeClr>
                </a:solidFill>
                <a:latin typeface="Tenorite"/>
              </a:rPr>
              <a:t> (</a:t>
            </a:r>
            <a:r>
              <a:rPr lang="en-US" sz="1600">
                <a:solidFill>
                  <a:schemeClr val="bg2">
                    <a:lumMod val="50000"/>
                  </a:schemeClr>
                </a:solidFill>
                <a:latin typeface="Tenorite"/>
              </a:rPr>
              <a:t>R package) and decoupler (Python package)</a:t>
            </a:r>
            <a:endParaRPr lang="en-US"/>
          </a:p>
          <a:p>
            <a:pPr marL="285750" indent="-285750">
              <a:buFont typeface="Arial"/>
              <a:buChar char="•"/>
            </a:pPr>
            <a:r>
              <a:rPr lang="en-US" sz="1600">
                <a:solidFill>
                  <a:schemeClr val="bg2">
                    <a:lumMod val="50000"/>
                  </a:schemeClr>
                </a:solidFill>
                <a:latin typeface="Tenorite"/>
                <a:cs typeface="Calibri"/>
              </a:rPr>
              <a:t>Survival analysis with Python lifelines and scikit-survival packages</a:t>
            </a:r>
          </a:p>
        </p:txBody>
      </p:sp>
    </p:spTree>
    <p:extLst>
      <p:ext uri="{BB962C8B-B14F-4D97-AF65-F5344CB8AC3E}">
        <p14:creationId xmlns:p14="http://schemas.microsoft.com/office/powerpoint/2010/main" val="19153451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87FE1-982E-6687-39DA-FD66AD19621D}"/>
              </a:ext>
            </a:extLst>
          </p:cNvPr>
          <p:cNvSpPr>
            <a:spLocks noGrp="1"/>
          </p:cNvSpPr>
          <p:nvPr>
            <p:ph idx="1"/>
          </p:nvPr>
        </p:nvSpPr>
        <p:spPr>
          <a:xfrm>
            <a:off x="3480279" y="2945952"/>
            <a:ext cx="4389904" cy="966454"/>
          </a:xfrm>
        </p:spPr>
        <p:txBody>
          <a:bodyPr vert="horz" lIns="91440" tIns="45720" rIns="91440" bIns="45720" rtlCol="0" anchor="t">
            <a:normAutofit/>
          </a:bodyPr>
          <a:lstStyle/>
          <a:p>
            <a:pPr marL="0" indent="0">
              <a:buNone/>
            </a:pPr>
            <a:r>
              <a:rPr lang="en-US" sz="4800">
                <a:solidFill>
                  <a:srgbClr val="C00000"/>
                </a:solidFill>
                <a:latin typeface="Tenorite"/>
                <a:cs typeface="Calibri"/>
              </a:rPr>
              <a:t>Data Overview</a:t>
            </a:r>
          </a:p>
        </p:txBody>
      </p:sp>
    </p:spTree>
    <p:extLst>
      <p:ext uri="{BB962C8B-B14F-4D97-AF65-F5344CB8AC3E}">
        <p14:creationId xmlns:p14="http://schemas.microsoft.com/office/powerpoint/2010/main" val="52075464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ECF-CA64-7BF3-CC17-0D339BFE271B}"/>
              </a:ext>
            </a:extLst>
          </p:cNvPr>
          <p:cNvSpPr>
            <a:spLocks noGrp="1"/>
          </p:cNvSpPr>
          <p:nvPr>
            <p:ph type="title"/>
          </p:nvPr>
        </p:nvSpPr>
        <p:spPr>
          <a:xfrm>
            <a:off x="841248" y="251312"/>
            <a:ext cx="10506456" cy="1010264"/>
          </a:xfrm>
        </p:spPr>
        <p:txBody>
          <a:bodyPr anchor="ctr">
            <a:normAutofit/>
          </a:bodyPr>
          <a:lstStyle/>
          <a:p>
            <a:r>
              <a:rPr lang="en-US">
                <a:ea typeface="Calibri Light"/>
                <a:cs typeface="Calibri Light"/>
              </a:rPr>
              <a:t>TCGA BRCA Cohort – Bulk RNA-seq</a:t>
            </a:r>
            <a:endParaRPr lang="en-US"/>
          </a:p>
        </p:txBody>
      </p:sp>
      <p:sp>
        <p:nvSpPr>
          <p:cNvPr id="33"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59E674EA-66F4-4224-5CB3-85C0355BD9F8}"/>
              </a:ext>
            </a:extLst>
          </p:cNvPr>
          <p:cNvSpPr txBox="1"/>
          <p:nvPr/>
        </p:nvSpPr>
        <p:spPr>
          <a:xfrm>
            <a:off x="763249" y="1456936"/>
            <a:ext cx="42250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3200" kern="1200">
                <a:latin typeface="Tenorite"/>
                <a:ea typeface="+mn-ea"/>
                <a:cs typeface="Calibri"/>
              </a:rPr>
              <a:t>Normal Cohort</a:t>
            </a:r>
            <a:r>
              <a:rPr lang="en-US" sz="3200">
                <a:latin typeface="Tenorite"/>
                <a:cs typeface="Calibri"/>
              </a:rPr>
              <a:t> (Control)</a:t>
            </a:r>
            <a:endParaRPr lang="en-US" sz="3200" kern="1200">
              <a:latin typeface="Tenorite"/>
              <a:cs typeface="Calibri"/>
            </a:endParaRPr>
          </a:p>
        </p:txBody>
      </p:sp>
      <p:sp>
        <p:nvSpPr>
          <p:cNvPr id="7" name="TextBox 6">
            <a:extLst>
              <a:ext uri="{FF2B5EF4-FFF2-40B4-BE49-F238E27FC236}">
                <a16:creationId xmlns:a16="http://schemas.microsoft.com/office/drawing/2014/main" id="{D28ED7A2-720F-511C-8861-6C3E1A94DE89}"/>
              </a:ext>
            </a:extLst>
          </p:cNvPr>
          <p:cNvSpPr txBox="1"/>
          <p:nvPr/>
        </p:nvSpPr>
        <p:spPr>
          <a:xfrm>
            <a:off x="6374929" y="1456936"/>
            <a:ext cx="3521938" cy="2368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3200" kern="1200">
                <a:latin typeface="Tenorite"/>
                <a:ea typeface="+mn-ea"/>
                <a:cs typeface="Calibri"/>
              </a:rPr>
              <a:t>Tumor Cohort</a:t>
            </a:r>
            <a:r>
              <a:rPr lang="en-US" sz="3200">
                <a:latin typeface="Tenorite"/>
                <a:cs typeface="Calibri"/>
              </a:rPr>
              <a:t> (Experimental)</a:t>
            </a:r>
            <a:endParaRPr lang="en-US" sz="3200" kern="1200">
              <a:latin typeface="Tenorite"/>
              <a:cs typeface="Calibri"/>
            </a:endParaRPr>
          </a:p>
          <a:p>
            <a:pPr defTabSz="777240">
              <a:spcAft>
                <a:spcPts val="600"/>
              </a:spcAft>
            </a:pPr>
            <a:endParaRPr lang="en-US" sz="1530" kern="1200">
              <a:solidFill>
                <a:schemeClr val="tx1"/>
              </a:solidFill>
              <a:latin typeface="+mn-lt"/>
              <a:ea typeface="+mn-ea"/>
              <a:cs typeface="Calibri"/>
            </a:endParaRPr>
          </a:p>
          <a:p>
            <a:pPr defTabSz="777240">
              <a:spcAft>
                <a:spcPts val="600"/>
              </a:spcAft>
            </a:pPr>
            <a:endParaRPr lang="en-US" sz="1530" kern="1200">
              <a:solidFill>
                <a:schemeClr val="tx1"/>
              </a:solidFill>
              <a:latin typeface="+mn-lt"/>
              <a:ea typeface="+mn-ea"/>
              <a:cs typeface="Calibri"/>
            </a:endParaRPr>
          </a:p>
          <a:p>
            <a:pPr defTabSz="777240">
              <a:spcAft>
                <a:spcPts val="600"/>
              </a:spcAft>
            </a:pPr>
            <a:endParaRPr lang="en-US" sz="1530" kern="1200">
              <a:solidFill>
                <a:schemeClr val="tx1"/>
              </a:solidFill>
              <a:latin typeface="+mn-lt"/>
              <a:ea typeface="+mn-ea"/>
              <a:cs typeface="Calibri"/>
            </a:endParaRPr>
          </a:p>
          <a:p>
            <a:pPr>
              <a:spcAft>
                <a:spcPts val="600"/>
              </a:spcAft>
            </a:pPr>
            <a:endParaRPr lang="en-US">
              <a:cs typeface="Calibri"/>
            </a:endParaRPr>
          </a:p>
        </p:txBody>
      </p:sp>
      <p:sp>
        <p:nvSpPr>
          <p:cNvPr id="8" name="TextBox 7">
            <a:extLst>
              <a:ext uri="{FF2B5EF4-FFF2-40B4-BE49-F238E27FC236}">
                <a16:creationId xmlns:a16="http://schemas.microsoft.com/office/drawing/2014/main" id="{5ABADC23-A73D-37B6-C636-ABF38F2D4208}"/>
              </a:ext>
            </a:extLst>
          </p:cNvPr>
          <p:cNvSpPr txBox="1"/>
          <p:nvPr/>
        </p:nvSpPr>
        <p:spPr>
          <a:xfrm>
            <a:off x="4574739" y="2806413"/>
            <a:ext cx="519287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endParaRPr lang="en-US" sz="1700">
              <a:latin typeface="Tenorite"/>
              <a:cs typeface="Calibri"/>
            </a:endParaRPr>
          </a:p>
          <a:p>
            <a:pPr defTabSz="777240">
              <a:spcAft>
                <a:spcPts val="600"/>
              </a:spcAft>
            </a:pPr>
            <a:endParaRPr lang="en-US" sz="1700">
              <a:latin typeface="Tenorite"/>
              <a:cs typeface="Calibri"/>
            </a:endParaRPr>
          </a:p>
        </p:txBody>
      </p:sp>
      <p:sp>
        <p:nvSpPr>
          <p:cNvPr id="4" name="Rectangle: Rounded Corners 3">
            <a:extLst>
              <a:ext uri="{FF2B5EF4-FFF2-40B4-BE49-F238E27FC236}">
                <a16:creationId xmlns:a16="http://schemas.microsoft.com/office/drawing/2014/main" id="{67925722-F364-5859-2A8B-DD12781CBEF5}"/>
              </a:ext>
            </a:extLst>
          </p:cNvPr>
          <p:cNvSpPr/>
          <p:nvPr/>
        </p:nvSpPr>
        <p:spPr>
          <a:xfrm>
            <a:off x="727676" y="2704699"/>
            <a:ext cx="2148590" cy="256081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u="sng">
                <a:solidFill>
                  <a:schemeClr val="accent1"/>
                </a:solidFill>
                <a:ea typeface="+mn-lt"/>
                <a:cs typeface="+mn-lt"/>
              </a:rPr>
              <a:t>113 </a:t>
            </a:r>
            <a:r>
              <a:rPr lang="en-US" sz="1400">
                <a:solidFill>
                  <a:srgbClr val="000000"/>
                </a:solidFill>
                <a:ea typeface="+mn-lt"/>
                <a:cs typeface="+mn-lt"/>
              </a:rPr>
              <a:t>cases</a:t>
            </a:r>
          </a:p>
          <a:p>
            <a:pPr>
              <a:spcAft>
                <a:spcPts val="600"/>
              </a:spcAft>
            </a:pPr>
            <a:r>
              <a:rPr lang="en-US" sz="1400">
                <a:solidFill>
                  <a:srgbClr val="000000"/>
                </a:solidFill>
                <a:ea typeface="+mn-lt"/>
                <a:cs typeface="+mn-lt"/>
              </a:rPr>
              <a:t>Age</a:t>
            </a:r>
          </a:p>
          <a:p>
            <a:pPr>
              <a:spcAft>
                <a:spcPts val="600"/>
              </a:spcAft>
            </a:pPr>
            <a:r>
              <a:rPr lang="en-US" sz="1400">
                <a:solidFill>
                  <a:srgbClr val="000000"/>
                </a:solidFill>
                <a:ea typeface="+mn-lt"/>
                <a:cs typeface="+mn-lt"/>
              </a:rPr>
              <a:t>  Mean </a:t>
            </a:r>
            <a:r>
              <a:rPr lang="en-US" sz="1400" u="sng">
                <a:solidFill>
                  <a:schemeClr val="accent1"/>
                </a:solidFill>
                <a:ea typeface="+mn-lt"/>
                <a:cs typeface="+mn-lt"/>
              </a:rPr>
              <a:t>57.33</a:t>
            </a:r>
            <a:endParaRPr lang="en-US" sz="1400">
              <a:solidFill>
                <a:schemeClr val="accent1"/>
              </a:solidFill>
              <a:ea typeface="+mn-lt"/>
              <a:cs typeface="+mn-lt"/>
            </a:endParaRPr>
          </a:p>
          <a:p>
            <a:pPr>
              <a:spcAft>
                <a:spcPts val="600"/>
              </a:spcAft>
            </a:pPr>
            <a:r>
              <a:rPr lang="en-US" sz="1400">
                <a:solidFill>
                  <a:srgbClr val="000000"/>
                </a:solidFill>
                <a:ea typeface="+mn-lt"/>
                <a:cs typeface="+mn-lt"/>
              </a:rPr>
              <a:t>   Std. 14.58</a:t>
            </a:r>
          </a:p>
          <a:p>
            <a:pPr>
              <a:spcAft>
                <a:spcPts val="600"/>
              </a:spcAft>
            </a:pPr>
            <a:r>
              <a:rPr lang="en-US" sz="1400">
                <a:solidFill>
                  <a:srgbClr val="000000"/>
                </a:solidFill>
                <a:ea typeface="+mn-lt"/>
                <a:cs typeface="+mn-lt"/>
              </a:rPr>
              <a:t>   Min. 30</a:t>
            </a:r>
          </a:p>
          <a:p>
            <a:pPr>
              <a:spcAft>
                <a:spcPts val="600"/>
              </a:spcAft>
            </a:pPr>
            <a:r>
              <a:rPr lang="en-US" sz="1400">
                <a:solidFill>
                  <a:schemeClr val="tx1"/>
                </a:solidFill>
                <a:ea typeface="+mn-lt"/>
                <a:cs typeface="+mn-lt"/>
              </a:rPr>
              <a:t>   Max 90</a:t>
            </a:r>
          </a:p>
          <a:p>
            <a:pPr algn="ctr"/>
            <a:endParaRPr lang="en-US">
              <a:cs typeface="Calibri"/>
            </a:endParaRPr>
          </a:p>
        </p:txBody>
      </p:sp>
      <p:sp>
        <p:nvSpPr>
          <p:cNvPr id="5" name="Rectangle: Rounded Corners 4">
            <a:extLst>
              <a:ext uri="{FF2B5EF4-FFF2-40B4-BE49-F238E27FC236}">
                <a16:creationId xmlns:a16="http://schemas.microsoft.com/office/drawing/2014/main" id="{A7F3FAFC-9D0B-945D-7B03-98FC51568124}"/>
              </a:ext>
            </a:extLst>
          </p:cNvPr>
          <p:cNvSpPr/>
          <p:nvPr/>
        </p:nvSpPr>
        <p:spPr>
          <a:xfrm>
            <a:off x="6471374" y="2710833"/>
            <a:ext cx="2410918" cy="39687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US" sz="1400" u="sng">
                <a:solidFill>
                  <a:schemeClr val="accent1"/>
                </a:solidFill>
                <a:latin typeface="Tenorite"/>
                <a:ea typeface="Segoe UI"/>
                <a:cs typeface="Segoe UI"/>
              </a:rPr>
              <a:t>1,111 </a:t>
            </a:r>
            <a:r>
              <a:rPr lang="en-US" sz="1400">
                <a:solidFill>
                  <a:schemeClr val="tx1"/>
                </a:solidFill>
                <a:latin typeface="Tenorite"/>
                <a:ea typeface="Segoe UI"/>
                <a:cs typeface="Segoe UI"/>
              </a:rPr>
              <a:t>cases​</a:t>
            </a:r>
          </a:p>
          <a:p>
            <a:pPr rtl="0"/>
            <a:r>
              <a:rPr lang="en-US" sz="1400">
                <a:solidFill>
                  <a:schemeClr val="tx1"/>
                </a:solidFill>
                <a:latin typeface="Tenorite"/>
                <a:ea typeface="Segoe UI"/>
                <a:cs typeface="Segoe UI"/>
              </a:rPr>
              <a:t>Age​</a:t>
            </a:r>
          </a:p>
          <a:p>
            <a:pPr rtl="0"/>
            <a:r>
              <a:rPr lang="en-US" sz="1400">
                <a:solidFill>
                  <a:schemeClr val="tx1"/>
                </a:solidFill>
                <a:latin typeface="Tenorite"/>
                <a:ea typeface="Segoe UI"/>
                <a:cs typeface="Segoe UI"/>
              </a:rPr>
              <a:t>  Mean </a:t>
            </a:r>
            <a:r>
              <a:rPr lang="en-US" sz="1400" u="sng">
                <a:solidFill>
                  <a:schemeClr val="accent1"/>
                </a:solidFill>
                <a:latin typeface="Tenorite"/>
                <a:ea typeface="Segoe UI"/>
                <a:cs typeface="Segoe UI"/>
              </a:rPr>
              <a:t>58.42</a:t>
            </a:r>
            <a:r>
              <a:rPr lang="en-US" sz="1400">
                <a:solidFill>
                  <a:schemeClr val="tx1"/>
                </a:solidFill>
                <a:latin typeface="Tenorite"/>
                <a:ea typeface="Segoe UI"/>
                <a:cs typeface="Segoe UI"/>
              </a:rPr>
              <a:t>​</a:t>
            </a:r>
          </a:p>
          <a:p>
            <a:pPr rtl="0"/>
            <a:r>
              <a:rPr lang="en-US" sz="1400">
                <a:solidFill>
                  <a:schemeClr val="tx1"/>
                </a:solidFill>
                <a:latin typeface="Tenorite"/>
                <a:ea typeface="Segoe UI"/>
                <a:cs typeface="Segoe UI"/>
              </a:rPr>
              <a:t>   Std. 13.21​</a:t>
            </a:r>
          </a:p>
          <a:p>
            <a:pPr rtl="0"/>
            <a:r>
              <a:rPr lang="en-US" sz="1400">
                <a:solidFill>
                  <a:schemeClr val="tx1"/>
                </a:solidFill>
                <a:latin typeface="Tenorite"/>
                <a:ea typeface="Segoe UI"/>
                <a:cs typeface="Segoe UI"/>
              </a:rPr>
              <a:t>   Min. 26​</a:t>
            </a:r>
          </a:p>
          <a:p>
            <a:pPr rtl="0"/>
            <a:r>
              <a:rPr lang="en-US" sz="1400">
                <a:solidFill>
                  <a:schemeClr val="tx1"/>
                </a:solidFill>
                <a:latin typeface="Tenorite"/>
                <a:ea typeface="Segoe UI"/>
                <a:cs typeface="Segoe UI"/>
              </a:rPr>
              <a:t>    Max 90​</a:t>
            </a:r>
          </a:p>
          <a:p>
            <a:pPr rtl="0"/>
            <a:r>
              <a:rPr lang="en-US" sz="1400">
                <a:solidFill>
                  <a:schemeClr val="tx1"/>
                </a:solidFill>
                <a:latin typeface="Tenorite"/>
                <a:ea typeface="Segoe UI"/>
                <a:cs typeface="Segoe UI"/>
              </a:rPr>
              <a:t>Tumor Stage​</a:t>
            </a:r>
          </a:p>
          <a:p>
            <a:pPr rtl="0"/>
            <a:r>
              <a:rPr lang="en-US" sz="1400">
                <a:solidFill>
                  <a:schemeClr val="tx1"/>
                </a:solidFill>
                <a:latin typeface="Tenorite"/>
                <a:ea typeface="Segoe UI"/>
                <a:cs typeface="Segoe UI"/>
              </a:rPr>
              <a:t>  Stage I 16.8%​</a:t>
            </a:r>
          </a:p>
          <a:p>
            <a:pPr rtl="0"/>
            <a:r>
              <a:rPr lang="en-US" sz="1400">
                <a:solidFill>
                  <a:schemeClr val="tx1"/>
                </a:solidFill>
                <a:latin typeface="Tenorite"/>
                <a:ea typeface="Segoe UI"/>
                <a:cs typeface="Segoe UI"/>
              </a:rPr>
              <a:t>  Stage II </a:t>
            </a:r>
            <a:r>
              <a:rPr lang="en-US" sz="1400" u="sng">
                <a:solidFill>
                  <a:schemeClr val="accent1"/>
                </a:solidFill>
                <a:latin typeface="Tenorite"/>
                <a:ea typeface="Segoe UI"/>
                <a:cs typeface="Segoe UI"/>
              </a:rPr>
              <a:t>57.1%​</a:t>
            </a:r>
          </a:p>
          <a:p>
            <a:pPr rtl="0"/>
            <a:r>
              <a:rPr lang="en-US" sz="1400">
                <a:solidFill>
                  <a:schemeClr val="tx1"/>
                </a:solidFill>
                <a:latin typeface="Tenorite"/>
                <a:ea typeface="Segoe UI"/>
                <a:cs typeface="Segoe UI"/>
              </a:rPr>
              <a:t>  Stage III 23.1%​</a:t>
            </a:r>
          </a:p>
          <a:p>
            <a:pPr rtl="0"/>
            <a:r>
              <a:rPr lang="en-US" sz="1400">
                <a:solidFill>
                  <a:schemeClr val="tx1"/>
                </a:solidFill>
                <a:latin typeface="Tenorite"/>
                <a:ea typeface="Segoe UI"/>
                <a:cs typeface="Segoe UI"/>
              </a:rPr>
              <a:t>  Stage IV 3.1%​</a:t>
            </a:r>
          </a:p>
          <a:p>
            <a:pPr rtl="0"/>
            <a:r>
              <a:rPr lang="en-US" sz="1400">
                <a:solidFill>
                  <a:schemeClr val="tx1"/>
                </a:solidFill>
                <a:latin typeface="Tenorite"/>
                <a:ea typeface="Segoe UI"/>
                <a:cs typeface="Segoe UI"/>
              </a:rPr>
              <a:t>BRCA Subtype​</a:t>
            </a:r>
          </a:p>
          <a:p>
            <a:pPr rtl="0"/>
            <a:r>
              <a:rPr lang="en-US" sz="1400">
                <a:solidFill>
                  <a:schemeClr val="tx1"/>
                </a:solidFill>
                <a:latin typeface="Tenorite"/>
                <a:ea typeface="Segoe UI"/>
                <a:cs typeface="Segoe UI"/>
              </a:rPr>
              <a:t>  Basal 17.4%​</a:t>
            </a:r>
          </a:p>
          <a:p>
            <a:pPr rtl="0"/>
            <a:r>
              <a:rPr lang="en-US" sz="1400">
                <a:solidFill>
                  <a:schemeClr val="tx1"/>
                </a:solidFill>
                <a:latin typeface="Tenorite"/>
                <a:ea typeface="Segoe UI"/>
                <a:cs typeface="Segoe UI"/>
              </a:rPr>
              <a:t>  Her2 8%​</a:t>
            </a:r>
          </a:p>
          <a:p>
            <a:pPr rtl="0"/>
            <a:r>
              <a:rPr lang="en-US" sz="1400">
                <a:solidFill>
                  <a:schemeClr val="tx1"/>
                </a:solidFill>
                <a:latin typeface="Tenorite"/>
                <a:ea typeface="Segoe UI"/>
                <a:cs typeface="Segoe UI"/>
              </a:rPr>
              <a:t>  </a:t>
            </a:r>
            <a:r>
              <a:rPr lang="en-US" sz="1400" err="1">
                <a:solidFill>
                  <a:schemeClr val="tx1"/>
                </a:solidFill>
                <a:latin typeface="Tenorite"/>
                <a:ea typeface="Segoe UI"/>
                <a:cs typeface="Segoe UI"/>
              </a:rPr>
              <a:t>LumA</a:t>
            </a:r>
            <a:r>
              <a:rPr lang="en-US" sz="1400">
                <a:solidFill>
                  <a:schemeClr val="tx1"/>
                </a:solidFill>
                <a:latin typeface="Tenorite"/>
                <a:ea typeface="Segoe UI"/>
                <a:cs typeface="Segoe UI"/>
              </a:rPr>
              <a:t> </a:t>
            </a:r>
            <a:r>
              <a:rPr lang="en-US" sz="1400" u="sng">
                <a:solidFill>
                  <a:schemeClr val="accent1"/>
                </a:solidFill>
                <a:latin typeface="Tenorite"/>
                <a:ea typeface="Segoe UI"/>
                <a:cs typeface="Segoe UI"/>
              </a:rPr>
              <a:t>50.9%​</a:t>
            </a:r>
          </a:p>
          <a:p>
            <a:pPr rtl="0"/>
            <a:r>
              <a:rPr lang="en-US" sz="1400">
                <a:solidFill>
                  <a:schemeClr val="tx1"/>
                </a:solidFill>
                <a:latin typeface="Tenorite"/>
                <a:ea typeface="Segoe UI"/>
                <a:cs typeface="Segoe UI"/>
              </a:rPr>
              <a:t>  </a:t>
            </a:r>
            <a:r>
              <a:rPr lang="en-US" sz="1400" err="1">
                <a:solidFill>
                  <a:schemeClr val="tx1"/>
                </a:solidFill>
                <a:latin typeface="Tenorite"/>
                <a:ea typeface="Segoe UI"/>
                <a:cs typeface="Segoe UI"/>
              </a:rPr>
              <a:t>LumB</a:t>
            </a:r>
            <a:r>
              <a:rPr lang="en-US" sz="1400">
                <a:solidFill>
                  <a:schemeClr val="tx1"/>
                </a:solidFill>
                <a:latin typeface="Tenorite"/>
                <a:ea typeface="Segoe UI"/>
                <a:cs typeface="Segoe UI"/>
              </a:rPr>
              <a:t> 20.1%​</a:t>
            </a:r>
          </a:p>
          <a:p>
            <a:pPr rtl="0"/>
            <a:r>
              <a:rPr lang="en-US" sz="1400">
                <a:solidFill>
                  <a:schemeClr val="tx1"/>
                </a:solidFill>
                <a:latin typeface="Tenorite"/>
                <a:ea typeface="Segoe UI"/>
                <a:cs typeface="Segoe UI"/>
              </a:rPr>
              <a:t>  Normal 3.7%​</a:t>
            </a:r>
            <a:endParaRPr lang="en-US">
              <a:solidFill>
                <a:schemeClr val="tx1"/>
              </a:solidFill>
              <a:cs typeface="Calibri"/>
            </a:endParaRPr>
          </a:p>
        </p:txBody>
      </p:sp>
    </p:spTree>
    <p:extLst>
      <p:ext uri="{BB962C8B-B14F-4D97-AF65-F5344CB8AC3E}">
        <p14:creationId xmlns:p14="http://schemas.microsoft.com/office/powerpoint/2010/main" val="3966428565"/>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28</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Why is Breast Cancer such a problem?</vt:lpstr>
      <vt:lpstr>Bulk-RNA Seq Data Pros and Cons</vt:lpstr>
      <vt:lpstr>Immune cells</vt:lpstr>
      <vt:lpstr>Immune cells play a dual role in breast cancer microenvironment</vt:lpstr>
      <vt:lpstr>Pro-tumoral activities of the immune system</vt:lpstr>
      <vt:lpstr>Methodology Flowchart </vt:lpstr>
      <vt:lpstr>PowerPoint Presentation</vt:lpstr>
      <vt:lpstr>TCGA BRCA Cohort – Bulk RNA-seq</vt:lpstr>
      <vt:lpstr>ScRNA-seq Datasets</vt:lpstr>
      <vt:lpstr>PowerPoint Presentation</vt:lpstr>
      <vt:lpstr>PowerPoint Presentation</vt:lpstr>
      <vt:lpstr>Datasets and cell types  - Top: Normal cohort (GSE161529)  - Middle: Tumor cohort (GSE161529)  - Bottom: Tumor cohort (GSE176078)</vt:lpstr>
      <vt:lpstr>PowerPoint Presentation</vt:lpstr>
      <vt:lpstr>Workflow of Deconvolution Methods</vt:lpstr>
      <vt:lpstr>MUlti-Subject SIngle Cell deconvolution</vt:lpstr>
      <vt:lpstr>ML Model Settings</vt:lpstr>
      <vt:lpstr>PROGENy and Decoupler for pathway activity inference</vt:lpstr>
      <vt:lpstr>PowerPoint Presentation</vt:lpstr>
      <vt:lpstr>Deconvolution Results</vt:lpstr>
      <vt:lpstr>Complex interplay of different types of immune cells at play, each with its unique functions and roles in the immune response.</vt:lpstr>
      <vt:lpstr>PowerPoint Presentation</vt:lpstr>
      <vt:lpstr>Cell Type Contribution to Immune System</vt:lpstr>
      <vt:lpstr>PowerPoint Presentation</vt:lpstr>
      <vt:lpstr>Pathway Inference</vt:lpstr>
      <vt:lpstr>PowerPoint Presentation</vt:lpstr>
      <vt:lpstr>Survival analysis Methodology</vt:lpstr>
      <vt:lpstr>Correlation between cell type and survival outcome [1]</vt:lpstr>
      <vt:lpstr>Correlation between cell type and survival outcome [2]</vt:lpstr>
      <vt:lpstr>Correlation between cell type and survival outcome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XGBoost Model Coefficients  and p-values</vt:lpstr>
      <vt:lpstr>Cell Type Control vs. Experimental Cohort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2023-04-20T20:12:33Z</dcterms:created>
  <dcterms:modified xsi:type="dcterms:W3CDTF">2023-04-27T11:53:49Z</dcterms:modified>
</cp:coreProperties>
</file>